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0"/>
  </p:notesMasterIdLst>
  <p:sldIdLst>
    <p:sldId id="256" r:id="rId2"/>
    <p:sldId id="257" r:id="rId3"/>
    <p:sldId id="260" r:id="rId4"/>
    <p:sldId id="259" r:id="rId5"/>
    <p:sldId id="284" r:id="rId6"/>
    <p:sldId id="285" r:id="rId7"/>
    <p:sldId id="286" r:id="rId8"/>
    <p:sldId id="287" r:id="rId9"/>
    <p:sldId id="399" r:id="rId10"/>
    <p:sldId id="400" r:id="rId11"/>
    <p:sldId id="401" r:id="rId12"/>
    <p:sldId id="402" r:id="rId13"/>
    <p:sldId id="403" r:id="rId14"/>
    <p:sldId id="288" r:id="rId15"/>
    <p:sldId id="296" r:id="rId16"/>
    <p:sldId id="297" r:id="rId17"/>
    <p:sldId id="351" r:id="rId18"/>
    <p:sldId id="350" r:id="rId19"/>
    <p:sldId id="352" r:id="rId20"/>
    <p:sldId id="353" r:id="rId21"/>
    <p:sldId id="354" r:id="rId22"/>
    <p:sldId id="355" r:id="rId23"/>
    <p:sldId id="356" r:id="rId24"/>
    <p:sldId id="305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404" r:id="rId35"/>
    <p:sldId id="405" r:id="rId36"/>
    <p:sldId id="406" r:id="rId37"/>
    <p:sldId id="407" r:id="rId38"/>
    <p:sldId id="306" r:id="rId39"/>
    <p:sldId id="366" r:id="rId40"/>
    <p:sldId id="367" r:id="rId41"/>
    <p:sldId id="368" r:id="rId42"/>
    <p:sldId id="369" r:id="rId43"/>
    <p:sldId id="370" r:id="rId44"/>
    <p:sldId id="371" r:id="rId45"/>
    <p:sldId id="372" r:id="rId46"/>
    <p:sldId id="373" r:id="rId47"/>
    <p:sldId id="374" r:id="rId48"/>
    <p:sldId id="375" r:id="rId49"/>
    <p:sldId id="408" r:id="rId50"/>
    <p:sldId id="409" r:id="rId51"/>
    <p:sldId id="410" r:id="rId52"/>
    <p:sldId id="411" r:id="rId53"/>
    <p:sldId id="307" r:id="rId54"/>
    <p:sldId id="376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412" r:id="rId64"/>
    <p:sldId id="413" r:id="rId65"/>
    <p:sldId id="414" r:id="rId66"/>
    <p:sldId id="415" r:id="rId67"/>
    <p:sldId id="308" r:id="rId68"/>
    <p:sldId id="334" r:id="rId69"/>
    <p:sldId id="335" r:id="rId70"/>
    <p:sldId id="336" r:id="rId71"/>
    <p:sldId id="385" r:id="rId72"/>
    <p:sldId id="337" r:id="rId73"/>
    <p:sldId id="338" r:id="rId74"/>
    <p:sldId id="339" r:id="rId75"/>
    <p:sldId id="386" r:id="rId76"/>
    <p:sldId id="387" r:id="rId77"/>
    <p:sldId id="388" r:id="rId78"/>
    <p:sldId id="416" r:id="rId79"/>
    <p:sldId id="417" r:id="rId80"/>
    <p:sldId id="418" r:id="rId81"/>
    <p:sldId id="419" r:id="rId82"/>
    <p:sldId id="309" r:id="rId83"/>
    <p:sldId id="389" r:id="rId84"/>
    <p:sldId id="390" r:id="rId85"/>
    <p:sldId id="391" r:id="rId86"/>
    <p:sldId id="392" r:id="rId87"/>
    <p:sldId id="393" r:id="rId88"/>
    <p:sldId id="394" r:id="rId89"/>
    <p:sldId id="395" r:id="rId90"/>
    <p:sldId id="396" r:id="rId91"/>
    <p:sldId id="397" r:id="rId92"/>
    <p:sldId id="420" r:id="rId93"/>
    <p:sldId id="421" r:id="rId94"/>
    <p:sldId id="422" r:id="rId95"/>
    <p:sldId id="423" r:id="rId96"/>
    <p:sldId id="398" r:id="rId97"/>
    <p:sldId id="268" r:id="rId98"/>
    <p:sldId id="269" r:id="rId99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101"/>
      <p:bold r:id="rId102"/>
      <p:italic r:id="rId103"/>
      <p:boldItalic r:id="rId104"/>
    </p:embeddedFont>
    <p:embeddedFont>
      <p:font typeface="Proxima Nova" panose="020B060402020202020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5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A5FB431-3C1D-D020-6D52-BEAD02273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97E4F1B-6413-A752-6387-B5A1B20312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DD4C694-DD37-79A7-3F2B-8BB890A3D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40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DE4AB30-CD03-CA1E-2F19-1E4C0131A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7BC733AD-152B-6CD3-0222-4CBC0F58A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7BF52FC-09C9-1A81-A784-1398B59CD3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1579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5F3D4688-D3CA-6190-E4FB-37277598A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A391B22-BF46-0D75-888C-5566D284F9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20B9B62-E00F-896B-B4A0-ADF26211A6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8993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4A73DA8-E872-B993-9C0D-FD1682373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596DD3DA-B46C-77CF-AF7D-DEC0CFC3E4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8B666C6A-8DFE-2E44-41F9-444382A4E8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2692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810A731-AA4F-6105-163A-2F7422168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13FD0506-4A53-C34D-DFDB-9B72AA145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78163F1-1601-99E6-A26D-0D2390078D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062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6C23818-2091-623D-3AD4-2A252032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354754C-C904-E069-3A3F-6CE1C7707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C6F6D70-9A80-F2FD-A107-B0D2E5104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4930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E4339A-116D-FCAA-6850-EA6F0A515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D9BA22D-57A8-CF7F-EF4A-4CB3B87980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6C6E0336-6029-4C99-DFA3-FB8BA4BDD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081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0A67F2A-966A-8D52-0F11-308D07D8A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5C781997-BF91-96FF-981C-F6EB407414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75C67A9-5527-F639-DD3D-313C3CEA60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2720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62823C1-C505-3C0F-6C12-B6BAF9625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79A58583-2340-9647-5D46-00A1F7164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C05AB39E-91A6-0EA1-9417-6656FC343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282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9455B4A-2CB1-62ED-2D40-5F6B84E3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8351B0E-3FC1-55B8-2308-43A70ABED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468F681E-C4A8-E51B-9954-5203B560F4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943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997E904-6ACB-BBF1-FE15-0D881E26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16FAD2DC-82C5-F829-7D4E-94E907B47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B695601-5B38-11CF-680B-5E948D55DD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356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7320D97-EF68-B74D-EB8F-0466075EA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B16540F-D547-643E-3631-41892B6FB7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2AD18A2E-034B-9A8C-BC44-547C0DB27A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702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F60525A-CB6A-8FBF-28B0-FBEBA0DEA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1E5BA37B-96A0-35B7-8AD4-A44643D60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CDD78855-5823-F58F-CC3B-7EDE38074A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3715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5F428897-8894-9B97-005F-A85E61E0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57B0861-8D1F-A04A-F3BB-B92CF2032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BD45EC44-F9FE-71CE-5007-F185D9DF9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194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3580897-BCBB-E4E6-6966-9C2FCA6C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57EE6FE-79B5-B2BB-4E07-BE4BE3EBA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85F882DA-5A25-E859-8EB8-4758BE287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09870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8B79100-DC15-7C1D-DB19-AE941B2D2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0C71953-2067-D657-596E-2BE01A8859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6EB8E93-E5F6-3003-0B88-2CB3D56113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134593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56DDB9D-72CB-C244-1019-3C5127B82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A840519-13A9-0BC9-5485-A244DD7EB6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443DC54-0040-C58A-A4AD-55F712FDD3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4529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454270E-1021-FF36-D1E5-31C20B760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8A1C0081-CFE8-9C98-420C-819D3CE34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F046B8B-638C-812E-26DA-CEC6BA1DE3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525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04470E2-80B2-6D6C-EF86-12B1B585E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DFC00FB-D839-0C60-972D-2FE06FF070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3A0FF742-9DC0-96EB-646A-9D85F73E89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4121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B162686-B4AE-2527-25E3-73C6959CA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9F3E626-DCEB-ED1E-8864-8B2DB7402B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416D7FE-01E3-C864-6BEC-157162D06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782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502ACF9-94E3-5B14-4731-705DE9A0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7EE19A6-8224-CFC6-6641-ADBC8B772D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6AF3A7A0-A88F-7ACA-8213-63A03FF79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023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88F669C-F098-F746-D3DD-6C84E108A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1448BA8-68C0-FEF8-E08F-BF08D0B0E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1BA7F58-6DCA-9C93-C846-C20482B39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167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CF445D5-EE37-AB3B-ED55-741B0F0B9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9B57604-76D1-26F7-7E06-628C4B1E5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4D18EA64-481B-1CA8-C8E4-7C7FC81713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3144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A28FD51-11F9-3607-539E-1EE21490A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56264AF-CEB2-6198-00EF-12AE9120FC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386DBA13-AA3C-73D5-FA5E-7E27060D5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6355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iam/" TargetMode="External"/><Relationship Id="rId13" Type="http://schemas.openxmlformats.org/officeDocument/2006/relationships/hyperlink" Target="https://aws.amazon.com/premiumsupport/plans/" TargetMode="External"/><Relationship Id="rId3" Type="http://schemas.openxmlformats.org/officeDocument/2006/relationships/hyperlink" Target="https://aws.amazon.com/blogs/" TargetMode="External"/><Relationship Id="rId7" Type="http://schemas.openxmlformats.org/officeDocument/2006/relationships/hyperlink" Target="https://aws.amazon.com/products/databases/" TargetMode="External"/><Relationship Id="rId12" Type="http://schemas.openxmlformats.org/officeDocument/2006/relationships/hyperlink" Target="https://aws.amazon.com/free/" TargetMode="External"/><Relationship Id="rId2" Type="http://schemas.openxmlformats.org/officeDocument/2006/relationships/hyperlink" Target="https://aws.amazon.com/documentation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ws.amazon.com/products/storage/" TargetMode="External"/><Relationship Id="rId11" Type="http://schemas.openxmlformats.org/officeDocument/2006/relationships/hyperlink" Target="https://aws.amazon.com/pricing/" TargetMode="External"/><Relationship Id="rId5" Type="http://schemas.openxmlformats.org/officeDocument/2006/relationships/hyperlink" Target="https://aws.amazon.com/whitepapers/" TargetMode="External"/><Relationship Id="rId10" Type="http://schemas.openxmlformats.org/officeDocument/2006/relationships/hyperlink" Target="https://aws.amazon.com/analytics/" TargetMode="External"/><Relationship Id="rId4" Type="http://schemas.openxmlformats.org/officeDocument/2006/relationships/hyperlink" Target="https://aws.amazon.com/networking%20/" TargetMode="External"/><Relationship Id="rId9" Type="http://schemas.openxmlformats.org/officeDocument/2006/relationships/hyperlink" Target="https://aws.amazon.com/monitoring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38148" y="1672937"/>
            <a:ext cx="43575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EB Garamond SemiBold"/>
              <a:buNone/>
            </a:pPr>
            <a:endParaRPr sz="8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38148" y="2714375"/>
            <a:ext cx="4016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7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3300"/>
              <a:buFont typeface="EB Garamond SemiBold"/>
              <a:buNone/>
            </a:pPr>
            <a:endParaRPr sz="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54F88-0FB6-7048-5734-0DA17721AD56}"/>
              </a:ext>
            </a:extLst>
          </p:cNvPr>
          <p:cNvSpPr txBox="1"/>
          <p:nvPr/>
        </p:nvSpPr>
        <p:spPr>
          <a:xfrm>
            <a:off x="249827" y="2714375"/>
            <a:ext cx="622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effectLst/>
                <a:latin typeface="Avenir"/>
              </a:rPr>
              <a:t>AWS Ecosystem and Account</a:t>
            </a:r>
            <a:endParaRPr lang="en-IN" sz="3600" dirty="0">
              <a:solidFill>
                <a:schemeClr val="bg1"/>
              </a:solidFill>
              <a:latin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7BD32B9-2F68-0521-AF49-B6E8B058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9A3DF63-69B2-9327-CBA2-7B5B67441AEA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 01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6D570364-6DEC-9411-194B-65038997253A}"/>
              </a:ext>
            </a:extLst>
          </p:cNvPr>
          <p:cNvSpPr txBox="1"/>
          <p:nvPr/>
        </p:nvSpPr>
        <p:spPr>
          <a:xfrm>
            <a:off x="4571999" y="887793"/>
            <a:ext cx="43800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venir"/>
              </a:rPr>
              <a:t>Which of the following AWS components is responsible for physically isolated data centers located within a geographic region, offering high availability and fault tolerance?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Avenir"/>
              </a:rPr>
              <a:t>A) Availability Zone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B) Edge Location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C) AWS Region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D) Local Zone</a:t>
            </a:r>
          </a:p>
        </p:txBody>
      </p:sp>
    </p:spTree>
    <p:extLst>
      <p:ext uri="{BB962C8B-B14F-4D97-AF65-F5344CB8AC3E}">
        <p14:creationId xmlns:p14="http://schemas.microsoft.com/office/powerpoint/2010/main" val="314010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65A88BB-93CB-6A74-D98F-FF490DF4D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6925BB6-32BF-5AAD-9626-DFC2101CE027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 01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42E92EA8-A448-AFE5-E632-334DA6FE4D64}"/>
              </a:ext>
            </a:extLst>
          </p:cNvPr>
          <p:cNvSpPr txBox="1"/>
          <p:nvPr/>
        </p:nvSpPr>
        <p:spPr>
          <a:xfrm>
            <a:off x="4571999" y="887793"/>
            <a:ext cx="4380000" cy="3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venir"/>
              </a:rPr>
              <a:t>Which of the following AWS components is responsible for physically isolated data centers located within a geographic region, offering high availability and fault tolerance?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Avenir"/>
              </a:rPr>
              <a:t>A) Availability Zone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B) Edge Location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C) AWS Region</a:t>
            </a:r>
            <a:br>
              <a:rPr lang="en-US" sz="2400" dirty="0">
                <a:latin typeface="Avenir"/>
              </a:rPr>
            </a:br>
            <a:r>
              <a:rPr lang="en-US" sz="2400" dirty="0">
                <a:latin typeface="Avenir"/>
              </a:rPr>
              <a:t>D) Local Zone</a:t>
            </a:r>
          </a:p>
        </p:txBody>
      </p:sp>
    </p:spTree>
    <p:extLst>
      <p:ext uri="{BB962C8B-B14F-4D97-AF65-F5344CB8AC3E}">
        <p14:creationId xmlns:p14="http://schemas.microsoft.com/office/powerpoint/2010/main" val="89933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13C62B9-2ABD-017F-F666-300443EE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91E3889-E77C-4324-C5ED-F563D8AAE086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 02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51BA01E-1D60-9C62-D491-28BDC85F16DA}"/>
              </a:ext>
            </a:extLst>
          </p:cNvPr>
          <p:cNvSpPr txBox="1"/>
          <p:nvPr/>
        </p:nvSpPr>
        <p:spPr>
          <a:xfrm>
            <a:off x="4571999" y="887793"/>
            <a:ext cx="4380000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venir"/>
              </a:rPr>
              <a:t>Which AWS service allows you to run applications closer to end-users by leveraging AWS locations in cities around the world, reducing latency for mobile and web applications?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AWS CloudFront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AWS Local Zones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AWS Global Accelerator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401789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8C1F2DC-37A7-F6F6-1F80-66E62B619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69658B1-A60D-6D21-33F6-6057A0D71307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 02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797C063A-1CB4-EAF3-3D5E-66E926F635C6}"/>
              </a:ext>
            </a:extLst>
          </p:cNvPr>
          <p:cNvSpPr txBox="1"/>
          <p:nvPr/>
        </p:nvSpPr>
        <p:spPr>
          <a:xfrm>
            <a:off x="4571999" y="887793"/>
            <a:ext cx="4380000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Avenir"/>
              </a:rPr>
              <a:t>Which AWS service allows you to run applications closer to end-users by leveraging AWS locations in cities around the world, reducing latency for mobile and web applications?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AWS CloudFront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solidFill>
                  <a:srgbClr val="FF0000"/>
                </a:solidFill>
                <a:latin typeface="Avenir"/>
              </a:rPr>
              <a:t>AWS Local Zones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AWS Global Accelerator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400" dirty="0">
                <a:latin typeface="Avenir"/>
              </a:rPr>
              <a:t>Amazon Route 53</a:t>
            </a:r>
          </a:p>
        </p:txBody>
      </p:sp>
    </p:spTree>
    <p:extLst>
      <p:ext uri="{BB962C8B-B14F-4D97-AF65-F5344CB8AC3E}">
        <p14:creationId xmlns:p14="http://schemas.microsoft.com/office/powerpoint/2010/main" val="201502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14CE67D-4F76-8671-E0F0-E00FEA04E0C7}"/>
              </a:ext>
            </a:extLst>
          </p:cNvPr>
          <p:cNvSpPr txBox="1"/>
          <p:nvPr/>
        </p:nvSpPr>
        <p:spPr>
          <a:xfrm>
            <a:off x="2548890" y="2273889"/>
            <a:ext cx="3528470" cy="29786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000" b="1" spc="-125" dirty="0">
                <a:latin typeface="Avenir"/>
              </a:rPr>
              <a:t>Compute in Cloud</a:t>
            </a:r>
            <a:endParaRPr lang="en-IN" sz="30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89923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D5595F-DE9D-C440-933E-CC9892B89497}"/>
              </a:ext>
            </a:extLst>
          </p:cNvPr>
          <p:cNvSpPr txBox="1"/>
          <p:nvPr/>
        </p:nvSpPr>
        <p:spPr>
          <a:xfrm>
            <a:off x="775607" y="1660403"/>
            <a:ext cx="7687491" cy="1008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AWS offers a range of computing services that enable users to run applications, manage workloads, and scale resources efficiently.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Flexible and cost-effective solutions for diverse use cases.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B6E622-C881-B854-A3BE-E29A1A0C6F8E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What is Compute on AWS?</a:t>
            </a:r>
            <a:endParaRPr lang="en-US" sz="16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886925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A1907C-4E6D-FC13-8335-61BA142C6F3C}"/>
              </a:ext>
            </a:extLst>
          </p:cNvPr>
          <p:cNvSpPr txBox="1"/>
          <p:nvPr/>
        </p:nvSpPr>
        <p:spPr>
          <a:xfrm>
            <a:off x="775607" y="1483961"/>
            <a:ext cx="5200650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Global infrastructure with high availability.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Pay-as-you-go pricing model.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Security and compliance support.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E472B-9092-BD6C-C7CF-CF71699A1483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Why AWS for Compute?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07574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FC8D1-AB9D-1A53-AC46-62DBEF981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60659E-6D94-7ED4-1C1C-D959B4480BB2}"/>
              </a:ext>
            </a:extLst>
          </p:cNvPr>
          <p:cNvSpPr txBox="1"/>
          <p:nvPr/>
        </p:nvSpPr>
        <p:spPr>
          <a:xfrm>
            <a:off x="775606" y="148396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EC2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Elastic Compute Cloud for scalable virtual servers.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Instance types for diverse needs (General Purpose, Compute Optimized, etc.).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Auto Scaling and Load Balancing features.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Lambda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Serverless compute for event-driven tasks.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Automatically scales with demand.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multiple programming languages.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D31C1-6808-803A-47E1-3447C608A254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Core Compute Services</a:t>
            </a:r>
          </a:p>
        </p:txBody>
      </p:sp>
    </p:spTree>
    <p:extLst>
      <p:ext uri="{BB962C8B-B14F-4D97-AF65-F5344CB8AC3E}">
        <p14:creationId xmlns:p14="http://schemas.microsoft.com/office/powerpoint/2010/main" val="397044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C1B65-A08A-F10E-471F-503F3E577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66321-05A8-0059-F88A-47BD13E8BD54}"/>
              </a:ext>
            </a:extLst>
          </p:cNvPr>
          <p:cNvSpPr txBox="1"/>
          <p:nvPr/>
        </p:nvSpPr>
        <p:spPr>
          <a:xfrm>
            <a:off x="775606" y="148396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Elastic Beanstalk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Simplifies application deployment and scaling.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popular platforms (Java, Python, Node.js, etc.).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Managed service for web apps.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44313-1957-5945-A116-F0FA5EF8CB83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Core Compute Services</a:t>
            </a:r>
          </a:p>
        </p:txBody>
      </p:sp>
    </p:spTree>
    <p:extLst>
      <p:ext uri="{BB962C8B-B14F-4D97-AF65-F5344CB8AC3E}">
        <p14:creationId xmlns:p14="http://schemas.microsoft.com/office/powerpoint/2010/main" val="16986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AA3E-A32F-5D59-4F67-FDFB74B31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DF35DA-A48B-7A33-D08C-D50B4F7263E3}"/>
              </a:ext>
            </a:extLst>
          </p:cNvPr>
          <p:cNvSpPr txBox="1"/>
          <p:nvPr/>
        </p:nvSpPr>
        <p:spPr>
          <a:xfrm>
            <a:off x="775606" y="148396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offers various EC2 instance types tailored to different use cases.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These are categorized into: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latin typeface="Avenir"/>
              </a:rPr>
              <a:t>General Purpose: </a:t>
            </a:r>
            <a:r>
              <a:rPr lang="en-US" dirty="0">
                <a:latin typeface="Avenir"/>
              </a:rPr>
              <a:t>Balanced compute, memory, and storage (e.g., t2, t3, m5).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latin typeface="Avenir"/>
              </a:rPr>
              <a:t>Compute Optimized: </a:t>
            </a:r>
            <a:r>
              <a:rPr lang="en-US" dirty="0">
                <a:latin typeface="Avenir"/>
              </a:rPr>
              <a:t>High-performance compute tasks (e.g., c5, c6g).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latin typeface="Avenir"/>
              </a:rPr>
              <a:t>Memory Optimized: </a:t>
            </a:r>
            <a:r>
              <a:rPr lang="en-US" dirty="0">
                <a:latin typeface="Avenir"/>
              </a:rPr>
              <a:t>For memory-intensive workloads (e.g., r5, x2idn).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latin typeface="Avenir"/>
              </a:rPr>
              <a:t>Storage Optimized: </a:t>
            </a:r>
            <a:r>
              <a:rPr lang="en-US" dirty="0">
                <a:latin typeface="Avenir"/>
              </a:rPr>
              <a:t>High disk throughput (e.g., i3, d2).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b="1" dirty="0">
                <a:latin typeface="Avenir"/>
              </a:rPr>
              <a:t>Accelerated Computing: </a:t>
            </a:r>
            <a:r>
              <a:rPr lang="en-US" dirty="0">
                <a:latin typeface="Avenir"/>
              </a:rPr>
              <a:t>For GPU-intensive tasks like ML (e.g., p4, g5).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dirty="0">
                <a:latin typeface="Avenir"/>
              </a:rPr>
              <a:t>Each offers different combinations of CPU, memory, and storage.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46C03C-F113-D92C-97E1-F198D29F7F3C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Types of Instances</a:t>
            </a:r>
          </a:p>
        </p:txBody>
      </p:sp>
    </p:spTree>
    <p:extLst>
      <p:ext uri="{BB962C8B-B14F-4D97-AF65-F5344CB8AC3E}">
        <p14:creationId xmlns:p14="http://schemas.microsoft.com/office/powerpoint/2010/main" val="409741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6" y="3752448"/>
            <a:ext cx="416274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AWS Ecosystem and Account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23BA0-8D5D-E80B-4F73-C36CC6D5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FE8211-1E19-64FD-5EDF-F69EB056A14F}"/>
              </a:ext>
            </a:extLst>
          </p:cNvPr>
          <p:cNvSpPr txBox="1"/>
          <p:nvPr/>
        </p:nvSpPr>
        <p:spPr>
          <a:xfrm>
            <a:off x="775606" y="148396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Key Features: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No server management required.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Pay only for execution time.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Supports integration with other AWS services (e.g., S3, DynamoDB).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Use Cases: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Real-time file processing.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Automated backups.</a:t>
            </a:r>
          </a:p>
          <a:p>
            <a:pPr marL="571500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Event-driven microservices.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12AE02-5935-6336-AF28-120ACEC774CA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Serverless Computing with AWS Lambda</a:t>
            </a:r>
          </a:p>
        </p:txBody>
      </p:sp>
    </p:spTree>
    <p:extLst>
      <p:ext uri="{BB962C8B-B14F-4D97-AF65-F5344CB8AC3E}">
        <p14:creationId xmlns:p14="http://schemas.microsoft.com/office/powerpoint/2010/main" val="39208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F0440-A644-2A01-C2BD-E12D61EA8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DBE847-D0B3-259B-AB8C-D5066B4981F7}"/>
              </a:ext>
            </a:extLst>
          </p:cNvPr>
          <p:cNvSpPr txBox="1"/>
          <p:nvPr/>
        </p:nvSpPr>
        <p:spPr>
          <a:xfrm>
            <a:off x="775606" y="1483961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Outposts: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Run AWS services on-premises.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Seamless integration with AWS cloud.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Wavelength: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Low-latency compute for 5G applications.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C422E4-843D-FFAA-F5A5-94F8ADF1D975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Hybrid Cloud Solutions</a:t>
            </a:r>
          </a:p>
        </p:txBody>
      </p:sp>
    </p:spTree>
    <p:extLst>
      <p:ext uri="{BB962C8B-B14F-4D97-AF65-F5344CB8AC3E}">
        <p14:creationId xmlns:p14="http://schemas.microsoft.com/office/powerpoint/2010/main" val="2841703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21BF-9AAF-5979-24FF-5C3CA4E43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44D261-0A7A-972C-7053-6A596C55BA7F}"/>
              </a:ext>
            </a:extLst>
          </p:cNvPr>
          <p:cNvSpPr txBox="1"/>
          <p:nvPr/>
        </p:nvSpPr>
        <p:spPr>
          <a:xfrm>
            <a:off x="775606" y="148396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Tools for Cost Optimization: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AWS Cost Explorer.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AWS Trusted Advisor.</a:t>
            </a:r>
          </a:p>
          <a:p>
            <a:pPr marL="571500" lvl="1" indent="-22860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Spot Instances and Savings Plans.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Best Practices: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Right-sizing instances.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Automating scaling.</a:t>
            </a:r>
          </a:p>
          <a:p>
            <a:pPr marL="6286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Using Reserved Instances for predictable workloads.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2E8AC-D1F2-2DEA-D78C-5EB734602193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Compute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2111928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B0D39-93BB-BA8F-84F7-3212BC4B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85BE48-6BB2-FE43-572F-0A05C6B3A508}"/>
              </a:ext>
            </a:extLst>
          </p:cNvPr>
          <p:cNvSpPr txBox="1"/>
          <p:nvPr/>
        </p:nvSpPr>
        <p:spPr>
          <a:xfrm>
            <a:off x="775606" y="148396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Netflix:</a:t>
            </a:r>
          </a:p>
          <a:p>
            <a:pPr marL="285750" lvl="1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Leverages EC2 and Lambda for streaming services.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Airbnb: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Uses ECS and EC2 for dynamic scaling.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Coca-Cola: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Deploys Lambda for serverless backend operations.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7DC982-B768-EDFA-8DD6-FF33174B4540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139160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A3C1E-B02C-6785-29F1-85B3D6A4A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9C509231-EFBA-0FBC-A73C-6BC6EB76920B}"/>
              </a:ext>
            </a:extLst>
          </p:cNvPr>
          <p:cNvSpPr txBox="1"/>
          <p:nvPr/>
        </p:nvSpPr>
        <p:spPr>
          <a:xfrm>
            <a:off x="1208450" y="2012631"/>
            <a:ext cx="6171930" cy="8569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b="1" spc="-125" dirty="0">
                <a:latin typeface="Avenir"/>
              </a:rPr>
              <a:t>Networking</a:t>
            </a:r>
            <a:endParaRPr lang="en-IN" sz="32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041095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7C081-D08C-1F84-7962-78FA39F6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A1C8ED-F4F5-F42C-5071-002CA5169635}"/>
              </a:ext>
            </a:extLst>
          </p:cNvPr>
          <p:cNvSpPr txBox="1"/>
          <p:nvPr/>
        </p:nvSpPr>
        <p:spPr>
          <a:xfrm>
            <a:off x="775607" y="1499631"/>
            <a:ext cx="8368393" cy="259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What is AWS Networking?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AWS Networking provides tools and services to build secure, scalable, and resilient network architectures in the cloud.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Global reach with AWS Regions and Availability Zones.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Integrated security features.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venir"/>
              </a:rPr>
              <a:t>Flexible connectivity options.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5A5D1B-7F43-1694-CFF8-235CA2EACE75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Introduction to AWS Networking</a:t>
            </a:r>
          </a:p>
        </p:txBody>
      </p:sp>
    </p:spTree>
    <p:extLst>
      <p:ext uri="{BB962C8B-B14F-4D97-AF65-F5344CB8AC3E}">
        <p14:creationId xmlns:p14="http://schemas.microsoft.com/office/powerpoint/2010/main" val="2644084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3C7AD-A578-CB86-2F48-64A1888F5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271BC8-C660-7CC9-BAFD-5B1AC0736EDF}"/>
              </a:ext>
            </a:extLst>
          </p:cNvPr>
          <p:cNvSpPr txBox="1"/>
          <p:nvPr/>
        </p:nvSpPr>
        <p:spPr>
          <a:xfrm>
            <a:off x="775607" y="149963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VPC (Virtual Private Cloud)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Isolated virtual networks within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Allows configuration of subnets, route tables, and gateways.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Enhanced security with Network ACLs and Security Groups.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Direct Connect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Dedicated private network connection to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High bandwidth and low latency.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32015-97C4-1267-B424-DC0E23B1B0DB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Core Networking Services</a:t>
            </a:r>
          </a:p>
        </p:txBody>
      </p:sp>
    </p:spTree>
    <p:extLst>
      <p:ext uri="{BB962C8B-B14F-4D97-AF65-F5344CB8AC3E}">
        <p14:creationId xmlns:p14="http://schemas.microsoft.com/office/powerpoint/2010/main" val="1994595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68FB8-E62F-02F2-68DA-581AAA7B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514A02-F76C-A4D6-AFE1-C25087B9ED5C}"/>
              </a:ext>
            </a:extLst>
          </p:cNvPr>
          <p:cNvSpPr txBox="1"/>
          <p:nvPr/>
        </p:nvSpPr>
        <p:spPr>
          <a:xfrm>
            <a:off x="775607" y="149963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Elastic Load Balancing (ELB)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Distributes incoming traffic across multiple instances.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application, network, and gateway load balancers.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5CC6D2-DF24-6699-DFCE-DC3BF0D01D5D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Core Networking Services</a:t>
            </a:r>
          </a:p>
        </p:txBody>
      </p:sp>
    </p:spTree>
    <p:extLst>
      <p:ext uri="{BB962C8B-B14F-4D97-AF65-F5344CB8AC3E}">
        <p14:creationId xmlns:p14="http://schemas.microsoft.com/office/powerpoint/2010/main" val="1780408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00B85-B861-3393-307B-BBAF375C9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BBEF0F-3CF5-2AA7-8F45-C1F0A9CEF1EB}"/>
              </a:ext>
            </a:extLst>
          </p:cNvPr>
          <p:cNvSpPr txBox="1"/>
          <p:nvPr/>
        </p:nvSpPr>
        <p:spPr>
          <a:xfrm>
            <a:off x="775607" y="149963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Components: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Subnets: Public and private.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Route Tables: Direct traffic within the VPC.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Internet Gateway: Connects VPC to the internet.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NAT Gateway: Provides internet access for private subnets.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Fully customizable IP address ranges.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Enhanced security with Security Groups and Network ACLs.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999479-72FE-88B4-E017-611E6187DDED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Amazon</a:t>
            </a:r>
            <a:r>
              <a:rPr lang="en-IN" sz="1600" b="1" dirty="0"/>
              <a:t> VPC - Deep Dive</a:t>
            </a:r>
          </a:p>
        </p:txBody>
      </p:sp>
    </p:spTree>
    <p:extLst>
      <p:ext uri="{BB962C8B-B14F-4D97-AF65-F5344CB8AC3E}">
        <p14:creationId xmlns:p14="http://schemas.microsoft.com/office/powerpoint/2010/main" val="326818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71ED7-DC1B-C04C-E833-E21659CB0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C713DF-3A16-79B3-D60B-A9E4187A4ED5}"/>
              </a:ext>
            </a:extLst>
          </p:cNvPr>
          <p:cNvSpPr txBox="1"/>
          <p:nvPr/>
        </p:nvSpPr>
        <p:spPr>
          <a:xfrm>
            <a:off x="775607" y="14196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Direct Connect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Secure and reliable connection to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Benefits: Lower latency, consistent performance.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Site-to-Site VPN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Encrypted connections between on-premises networks and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Ideal for hybrid cloud solutions.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Transit Gateway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Simplifies inter-VPC and on-premises connectivity.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Central hub for routing traffic.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9C724-54A0-EE66-EE16-66BE04E393B4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Connectivity</a:t>
            </a:r>
            <a:r>
              <a:rPr lang="en-IN" sz="1600" b="1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672559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98728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666875" y="1615885"/>
            <a:ext cx="6505575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Introduction to Amazon Web Services.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Compute in the Cloud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Global Infrastructure and Reliability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Networking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Storage and Databases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Security (IAM)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Monitoring and Analytics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Pricing and Support (AWS Free Tier)</a:t>
            </a: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11;p27">
            <a:extLst>
              <a:ext uri="{FF2B5EF4-FFF2-40B4-BE49-F238E27FC236}">
                <a16:creationId xmlns:a16="http://schemas.microsoft.com/office/drawing/2014/main" id="{06646DF6-8E6B-FF90-71B8-74F0F195D9FD}"/>
              </a:ext>
            </a:extLst>
          </p:cNvPr>
          <p:cNvSpPr txBox="1"/>
          <p:nvPr/>
        </p:nvSpPr>
        <p:spPr>
          <a:xfrm>
            <a:off x="1026841" y="161588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2;p27">
            <a:extLst>
              <a:ext uri="{FF2B5EF4-FFF2-40B4-BE49-F238E27FC236}">
                <a16:creationId xmlns:a16="http://schemas.microsoft.com/office/drawing/2014/main" id="{EADB2909-D695-D5AF-30FC-6A4DE9F9721C}"/>
              </a:ext>
            </a:extLst>
          </p:cNvPr>
          <p:cNvSpPr txBox="1"/>
          <p:nvPr/>
        </p:nvSpPr>
        <p:spPr>
          <a:xfrm>
            <a:off x="1026841" y="196707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3;p27">
            <a:extLst>
              <a:ext uri="{FF2B5EF4-FFF2-40B4-BE49-F238E27FC236}">
                <a16:creationId xmlns:a16="http://schemas.microsoft.com/office/drawing/2014/main" id="{350C3687-D574-417E-9E45-0C093A35D9F9}"/>
              </a:ext>
            </a:extLst>
          </p:cNvPr>
          <p:cNvSpPr txBox="1"/>
          <p:nvPr/>
        </p:nvSpPr>
        <p:spPr>
          <a:xfrm>
            <a:off x="1026841" y="231913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14;p27">
            <a:extLst>
              <a:ext uri="{FF2B5EF4-FFF2-40B4-BE49-F238E27FC236}">
                <a16:creationId xmlns:a16="http://schemas.microsoft.com/office/drawing/2014/main" id="{835D48F0-D6C8-7F3E-CFBC-08D39DB59425}"/>
              </a:ext>
            </a:extLst>
          </p:cNvPr>
          <p:cNvSpPr txBox="1"/>
          <p:nvPr/>
        </p:nvSpPr>
        <p:spPr>
          <a:xfrm>
            <a:off x="1026841" y="269318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11;p27">
            <a:extLst>
              <a:ext uri="{FF2B5EF4-FFF2-40B4-BE49-F238E27FC236}">
                <a16:creationId xmlns:a16="http://schemas.microsoft.com/office/drawing/2014/main" id="{A62DA7BB-3249-15C1-485B-F936A2360A18}"/>
              </a:ext>
            </a:extLst>
          </p:cNvPr>
          <p:cNvSpPr txBox="1"/>
          <p:nvPr/>
        </p:nvSpPr>
        <p:spPr>
          <a:xfrm>
            <a:off x="1055416" y="306139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2;p27">
            <a:extLst>
              <a:ext uri="{FF2B5EF4-FFF2-40B4-BE49-F238E27FC236}">
                <a16:creationId xmlns:a16="http://schemas.microsoft.com/office/drawing/2014/main" id="{41598967-E351-3CFB-0210-783EA6FB422F}"/>
              </a:ext>
            </a:extLst>
          </p:cNvPr>
          <p:cNvSpPr txBox="1"/>
          <p:nvPr/>
        </p:nvSpPr>
        <p:spPr>
          <a:xfrm>
            <a:off x="1055416" y="34125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3;p27">
            <a:extLst>
              <a:ext uri="{FF2B5EF4-FFF2-40B4-BE49-F238E27FC236}">
                <a16:creationId xmlns:a16="http://schemas.microsoft.com/office/drawing/2014/main" id="{83564E85-F8A6-C8AD-B286-53D82DFC96A4}"/>
              </a:ext>
            </a:extLst>
          </p:cNvPr>
          <p:cNvSpPr txBox="1"/>
          <p:nvPr/>
        </p:nvSpPr>
        <p:spPr>
          <a:xfrm>
            <a:off x="1055416" y="376465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07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4;p27">
            <a:extLst>
              <a:ext uri="{FF2B5EF4-FFF2-40B4-BE49-F238E27FC236}">
                <a16:creationId xmlns:a16="http://schemas.microsoft.com/office/drawing/2014/main" id="{B639E91F-5B20-E402-8812-B8FF0FA18005}"/>
              </a:ext>
            </a:extLst>
          </p:cNvPr>
          <p:cNvSpPr txBox="1"/>
          <p:nvPr/>
        </p:nvSpPr>
        <p:spPr>
          <a:xfrm>
            <a:off x="1055416" y="413870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08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39E47-3722-FF6E-D284-50DD6D85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4767DE-FDE8-1223-DE5C-FFACB1ED4E79}"/>
              </a:ext>
            </a:extLst>
          </p:cNvPr>
          <p:cNvSpPr txBox="1"/>
          <p:nvPr/>
        </p:nvSpPr>
        <p:spPr>
          <a:xfrm>
            <a:off x="775607" y="141962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Types of Load Balancers: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Application Load Balancer: HTTP and HTTPS traffic.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Network Load Balancer: High-performance TCP and UDP traffic.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Gateway Load Balancer: Combines load balancing with third-party virtual appliances.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Benefits: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High availability and fault tolerance.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Automatic scaling of traffic.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262761-E467-B38E-AC8A-71921092D2E1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Elastic Load Balancing (ELB)</a:t>
            </a:r>
          </a:p>
        </p:txBody>
      </p:sp>
    </p:spTree>
    <p:extLst>
      <p:ext uri="{BB962C8B-B14F-4D97-AF65-F5344CB8AC3E}">
        <p14:creationId xmlns:p14="http://schemas.microsoft.com/office/powerpoint/2010/main" val="2391424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FCD6B-5586-1319-276D-552917E7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CD70F3B-540C-FAD7-76C3-822A12B6A0DE}"/>
              </a:ext>
            </a:extLst>
          </p:cNvPr>
          <p:cNvSpPr txBox="1"/>
          <p:nvPr/>
        </p:nvSpPr>
        <p:spPr>
          <a:xfrm>
            <a:off x="775607" y="141962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Services: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WAF (Web Application Firewall): Protects web applications.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Shield: DDoS protection.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Security Groups and Network ACLs: Control inbound and outbound traffic.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Encryption: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Secure communication with TLS/SSL.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Encrypted VPN connections.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D6CF25-3656-6C9A-A137-BFCD7C968552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Security in AWS Networking</a:t>
            </a:r>
          </a:p>
        </p:txBody>
      </p:sp>
    </p:spTree>
    <p:extLst>
      <p:ext uri="{BB962C8B-B14F-4D97-AF65-F5344CB8AC3E}">
        <p14:creationId xmlns:p14="http://schemas.microsoft.com/office/powerpoint/2010/main" val="3128256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A3B58-D6BD-3CBC-033B-FC39A5E8B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D06726-A81D-A4A0-D5C3-108E48CA5503}"/>
              </a:ext>
            </a:extLst>
          </p:cNvPr>
          <p:cNvSpPr txBox="1"/>
          <p:nvPr/>
        </p:nvSpPr>
        <p:spPr>
          <a:xfrm>
            <a:off x="775607" y="14196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E-Commerce: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High availability with ELB and CloudFront.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Secure transactions with VPC.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Enterprise Applications: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Hybrid connectivity with Direct Connect.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Centralized routing with Transit Gateway.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Media Streaming: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Low-latency streaming via CloudFront.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B304F-2601-1610-B90E-22B6E9E084E9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3320020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98AEF-EC87-857F-B453-D38347561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D3F909-3E55-7F7A-C1FC-F90C977418B0}"/>
              </a:ext>
            </a:extLst>
          </p:cNvPr>
          <p:cNvSpPr txBox="1"/>
          <p:nvPr/>
        </p:nvSpPr>
        <p:spPr>
          <a:xfrm>
            <a:off x="775607" y="1419621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Tools and Practices: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Cost Explorer for tracking network costs.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Optimize data transfer costs with Direct Connect.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VPC Endpoints to minimize traffic to public internet.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6C34B1-8701-21CA-38CE-F80C9858AA3A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Cost Optimization</a:t>
            </a:r>
          </a:p>
        </p:txBody>
      </p:sp>
    </p:spTree>
    <p:extLst>
      <p:ext uri="{BB962C8B-B14F-4D97-AF65-F5344CB8AC3E}">
        <p14:creationId xmlns:p14="http://schemas.microsoft.com/office/powerpoint/2010/main" val="2524626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019905D-6D36-6EFB-453C-F299395B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592DE78-25BB-582E-0BC9-BEDA8EAABCE1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534A3FB7-D787-4143-F2A2-6B9D2F629FE2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EC2 instance purchasing option allows you to reserve instances for a term of 1 or 3 years, in exchange for a significant discount compared to On-Demand pricing?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On-Demand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Reserved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Dedicated Hosts</a:t>
            </a:r>
          </a:p>
        </p:txBody>
      </p:sp>
    </p:spTree>
    <p:extLst>
      <p:ext uri="{BB962C8B-B14F-4D97-AF65-F5344CB8AC3E}">
        <p14:creationId xmlns:p14="http://schemas.microsoft.com/office/powerpoint/2010/main" val="2173775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7DA7D2B-F405-1F34-233A-5216612D7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180FFC8-A263-CC8F-25E7-29ADE5EEDB5E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D1DA834-EB1C-6144-82ED-D6C36819A7F5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EC2 instance purchasing option allows you to reserve instances for a term of 1 or 3 years, in exchange for a significant discount compared to On-Demand pricing?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On-Demand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Reserved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Dedicated Hosts</a:t>
            </a:r>
          </a:p>
        </p:txBody>
      </p:sp>
    </p:spTree>
    <p:extLst>
      <p:ext uri="{BB962C8B-B14F-4D97-AF65-F5344CB8AC3E}">
        <p14:creationId xmlns:p14="http://schemas.microsoft.com/office/powerpoint/2010/main" val="3122359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C6B05C9-D722-75D3-506A-6F35AE59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13B7568-D07E-670A-F50E-87F24D81F59B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84BE197-23EF-7FAA-8790-115D50494502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features of EC2 allows you to automatically adjust the number of EC2 instances in your application environment based on traffic patterns?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Auto Scaling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Elastic Load Balancing (ELB)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Placement Groups</a:t>
            </a:r>
          </a:p>
        </p:txBody>
      </p:sp>
    </p:spTree>
    <p:extLst>
      <p:ext uri="{BB962C8B-B14F-4D97-AF65-F5344CB8AC3E}">
        <p14:creationId xmlns:p14="http://schemas.microsoft.com/office/powerpoint/2010/main" val="1476959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92A2CE1-793B-775E-EE9F-412744784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C7D8A22-D9DC-0DC5-B33E-501B8EBF26C6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05DA278-4569-E95B-FCBC-7B2579DF9D05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features of EC2 allows you to automatically adjust the number of EC2 instances in your application environment based on traffic patterns?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EC2 Auto Scaling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Elastic Load Balancing (ELB)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EC2 Placement Groups</a:t>
            </a:r>
          </a:p>
        </p:txBody>
      </p:sp>
    </p:spTree>
    <p:extLst>
      <p:ext uri="{BB962C8B-B14F-4D97-AF65-F5344CB8AC3E}">
        <p14:creationId xmlns:p14="http://schemas.microsoft.com/office/powerpoint/2010/main" val="2008234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1EB7-A0A4-DD45-6AA1-6613BD6A9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A402160B-AD4F-8A2F-294C-D3B5DEE28C48}"/>
              </a:ext>
            </a:extLst>
          </p:cNvPr>
          <p:cNvSpPr txBox="1"/>
          <p:nvPr/>
        </p:nvSpPr>
        <p:spPr>
          <a:xfrm>
            <a:off x="1208450" y="2012631"/>
            <a:ext cx="6171930" cy="8569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b="1" spc="-125" dirty="0">
                <a:latin typeface="Avenir"/>
              </a:rPr>
              <a:t>Storage and Databases</a:t>
            </a:r>
            <a:endParaRPr lang="en-IN" sz="32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593917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D937-CC05-B49C-3D54-DBC9A875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3D17E84-08A7-C38E-66E3-00866EFAF785}"/>
              </a:ext>
            </a:extLst>
          </p:cNvPr>
          <p:cNvSpPr txBox="1"/>
          <p:nvPr/>
        </p:nvSpPr>
        <p:spPr>
          <a:xfrm>
            <a:off x="775607" y="14196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Why AWS for Storage and Databases?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Scalable, secure, and cost-effective solutions.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Global availability and high durability.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Fully managed database services for various use cases.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Benefits: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Pay-as-you-go pricing.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Integrated with other AWS services.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A5DF91-5626-027D-6A81-8734075531DF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Introduction to AWS Storage and Databases</a:t>
            </a:r>
          </a:p>
        </p:txBody>
      </p:sp>
    </p:spTree>
    <p:extLst>
      <p:ext uri="{BB962C8B-B14F-4D97-AF65-F5344CB8AC3E}">
        <p14:creationId xmlns:p14="http://schemas.microsoft.com/office/powerpoint/2010/main" val="2707694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864664"/>
            <a:ext cx="44577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dirty="0"/>
              <a:t>Which AWS deployment model do you prefer for your applications?</a:t>
            </a:r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Cloud (All in AWS)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Hybrid (On-premises + AWS)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Multi-Cloud (AWS + other providers)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On-premises (No AWS)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201A5-4439-4FF9-A568-CFE0750AB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A5EB0C-2F3A-0708-6542-252CC7709A15}"/>
              </a:ext>
            </a:extLst>
          </p:cNvPr>
          <p:cNvSpPr txBox="1"/>
          <p:nvPr/>
        </p:nvSpPr>
        <p:spPr>
          <a:xfrm>
            <a:off x="775607" y="14196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S3 (Simple Storage Service)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Object storage for any type of data.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High durability (99.999999999%) and scalability.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Features: Versioning, lifecycle policies, and encryption.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EBS (Elastic Block Store)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Block storage for EC2 instances.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cases: Databases, file systems, and applications.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ED4E9-3A86-CA1C-C394-D5EB1FE60B28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Storage 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2616282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A729-C32E-8A05-D4CE-BB99F8A4D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901875-4FE3-7D36-6712-A3196511B6EF}"/>
              </a:ext>
            </a:extLst>
          </p:cNvPr>
          <p:cNvSpPr txBox="1"/>
          <p:nvPr/>
        </p:nvSpPr>
        <p:spPr>
          <a:xfrm>
            <a:off x="775607" y="141962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EFS (Elastic File System)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Managed file storage for shared access.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Scalable and fully elastic.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Storage Gateway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Hybrid cloud storage integration.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Seamlessly connects on-premises environments to AWS.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5E7854-97B3-2BB1-9172-1C143ACC3FD3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Storage 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2835480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F7B3C-0C00-E014-9CA5-8551D38F4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FD5864-CBE8-557F-B381-88868F73E51C}"/>
              </a:ext>
            </a:extLst>
          </p:cNvPr>
          <p:cNvSpPr txBox="1"/>
          <p:nvPr/>
        </p:nvSpPr>
        <p:spPr>
          <a:xfrm>
            <a:off x="775607" y="145391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Storage Classes: Standard, Intelligent-Tiering, Glacier, Deep Archive.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Access Management: IAM policies and bucket policies.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Data Transfer: AWS Snowball, AWS DataSync.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Backup and recovery.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Data lakes and analytics.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Content distribution.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5A3B6-7EDD-8F50-25F8-8DD98ED2BBAE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Amazon S3 - Deep Dive</a:t>
            </a:r>
          </a:p>
        </p:txBody>
      </p:sp>
    </p:spTree>
    <p:extLst>
      <p:ext uri="{BB962C8B-B14F-4D97-AF65-F5344CB8AC3E}">
        <p14:creationId xmlns:p14="http://schemas.microsoft.com/office/powerpoint/2010/main" val="4212615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729E0-F276-33A2-EEA5-F91894E9F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D0DAF1E-4437-BC73-666C-F0D444630955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RDS (Relational Database Service)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Managed relational databases (MySQL, PostgreSQL, SQL Server, etc.).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Features: Automated backups, scaling, and replication.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DynamoDB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NoSQL database for high-performance applications.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Fully managed and serverless.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CBC97-7783-1ECE-56F2-0B3405AB0848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Database 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2867047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58BC1-8D9D-5287-D2FB-40EF7760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3A3830D-30FB-B038-7468-526C1C9CE43A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Aurora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High-performance, MySQL- and PostgreSQL-compatible database.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Cost-effective and highly available.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Redshift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Data warehousing for analytics and big data.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complex queries at scale.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F21E93-345B-5EEA-DB8F-C39A8214B6E6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Database Services Overview</a:t>
            </a:r>
          </a:p>
        </p:txBody>
      </p:sp>
    </p:spTree>
    <p:extLst>
      <p:ext uri="{BB962C8B-B14F-4D97-AF65-F5344CB8AC3E}">
        <p14:creationId xmlns:p14="http://schemas.microsoft.com/office/powerpoint/2010/main" val="1797972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3ECE1-ADB5-1E66-9950-6125B2C31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023323-86A8-19DB-288D-F21260C80A20}"/>
              </a:ext>
            </a:extLst>
          </p:cNvPr>
          <p:cNvSpPr txBox="1"/>
          <p:nvPr/>
        </p:nvSpPr>
        <p:spPr>
          <a:xfrm>
            <a:off x="775607" y="145391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Database Migration Service (DMS)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Seamlessly migrate databases to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homogeneous and heterogeneous migrations.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Glue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Data integration and ETL service.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Prepares data for analytics and machine learning.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Amazon Elasticache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In-memory caching for faster application performance.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Supports Redis and Memcached.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C1B9AB-EA7A-1934-5F24-57806C5EF794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Database Migration and Integration</a:t>
            </a:r>
          </a:p>
        </p:txBody>
      </p:sp>
    </p:spTree>
    <p:extLst>
      <p:ext uri="{BB962C8B-B14F-4D97-AF65-F5344CB8AC3E}">
        <p14:creationId xmlns:p14="http://schemas.microsoft.com/office/powerpoint/2010/main" val="442780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FA2E-EADD-8419-3B56-9464FA2EB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9A18CF-1B9F-1D92-A73D-F40ECA4E8073}"/>
              </a:ext>
            </a:extLst>
          </p:cNvPr>
          <p:cNvSpPr txBox="1"/>
          <p:nvPr/>
        </p:nvSpPr>
        <p:spPr>
          <a:xfrm>
            <a:off x="775607" y="1453911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Security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Encryption at rest and in transit (S3, RDS, etc.).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IAM policies for access control.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Backup and recovery options.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7601B-9E24-6FA5-8446-C61C769BC494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Security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591737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C21A-3A1E-47B8-CB4D-2FD82C9F2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56C148-F99B-E6D9-3D19-FCFF7CC95600}"/>
              </a:ext>
            </a:extLst>
          </p:cNvPr>
          <p:cNvSpPr txBox="1"/>
          <p:nvPr/>
        </p:nvSpPr>
        <p:spPr>
          <a:xfrm>
            <a:off x="775607" y="14539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Cost Optimization Tools: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Cost Explorer and Budgets.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S3 Storage Class Analysis.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Best Practices: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S3 lifecycle policies for data archiving.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Leverage Reserved Instances for databases.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5A6747-767B-87F1-B50E-7BBB08FEAE83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2993883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0E3EB-109B-88E9-68EF-1A57D494A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32F94B-E828-1D0C-51A5-EC51745E4FA4}"/>
              </a:ext>
            </a:extLst>
          </p:cNvPr>
          <p:cNvSpPr txBox="1"/>
          <p:nvPr/>
        </p:nvSpPr>
        <p:spPr>
          <a:xfrm>
            <a:off x="775607" y="14539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Netflix: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Uses S3 for video storage and DynamoDB for metadata.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Airbnb: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Relies on RDS and ElastiCache for scaling databases.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Lyft: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DynamoDB for real-time ride-matching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3E32A-88CC-D8F1-F549-3A82C7C94460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2521954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00E1079-CB19-0138-3EF0-ED04701C0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F114F42-8594-E2F0-C8A7-405E95E62926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E9729F30-DF08-4268-9F14-428B7D2FB428}"/>
              </a:ext>
            </a:extLst>
          </p:cNvPr>
          <p:cNvSpPr txBox="1"/>
          <p:nvPr/>
        </p:nvSpPr>
        <p:spPr>
          <a:xfrm>
            <a:off x="4571999" y="887793"/>
            <a:ext cx="4380000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What is the maximum size of a single object that can be uploaded to Amazon S3?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5 GB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10 GB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5 TB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100 TB</a:t>
            </a:r>
          </a:p>
        </p:txBody>
      </p:sp>
    </p:spTree>
    <p:extLst>
      <p:ext uri="{BB962C8B-B14F-4D97-AF65-F5344CB8AC3E}">
        <p14:creationId xmlns:p14="http://schemas.microsoft.com/office/powerpoint/2010/main" val="279047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D3D712-B834-406F-08F0-A5CBD9758EF8}"/>
              </a:ext>
            </a:extLst>
          </p:cNvPr>
          <p:cNvSpPr txBox="1"/>
          <p:nvPr/>
        </p:nvSpPr>
        <p:spPr>
          <a:xfrm>
            <a:off x="432707" y="901337"/>
            <a:ext cx="4588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chemeClr val="tx1"/>
                </a:solidFill>
                <a:effectLst/>
                <a:latin typeface="Avenir"/>
              </a:rPr>
              <a:t>Introduction to Amazon Web Services</a:t>
            </a:r>
            <a:endParaRPr lang="en-IN" sz="1600" b="1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296A9A-96B7-CCCC-329C-6AB6E5462FA1}"/>
              </a:ext>
            </a:extLst>
          </p:cNvPr>
          <p:cNvSpPr txBox="1"/>
          <p:nvPr/>
        </p:nvSpPr>
        <p:spPr>
          <a:xfrm>
            <a:off x="547007" y="1439405"/>
            <a:ext cx="8391253" cy="2617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Amazon Web Services (AWS) is a comprehensive cloud platform offering on-demand computing resources, storage, and services.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It provides scalable, cost-effective solutions for hosting applications, managing data, and deploying machine learning, IoT, and analytics. 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Trusted by businesses globally, AWS simplifies infrastructure management with tools like EC2, S3, and Lambda for diverse needs.</a:t>
            </a:r>
            <a:endParaRPr lang="en-IN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17010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81DA98D-A5F1-8E6C-9FB8-6CD39E182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64A382A2-AF28-6CDF-0B1A-09622654D597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6F80518-8526-CCD1-17E8-2888BD91B0B6}"/>
              </a:ext>
            </a:extLst>
          </p:cNvPr>
          <p:cNvSpPr txBox="1"/>
          <p:nvPr/>
        </p:nvSpPr>
        <p:spPr>
          <a:xfrm>
            <a:off x="4571999" y="887793"/>
            <a:ext cx="4380000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What is the maximum size of a single object that can be uploaded to Amazon S3?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5 GB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10 GB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5 TB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100 TB</a:t>
            </a:r>
          </a:p>
        </p:txBody>
      </p:sp>
    </p:spTree>
    <p:extLst>
      <p:ext uri="{BB962C8B-B14F-4D97-AF65-F5344CB8AC3E}">
        <p14:creationId xmlns:p14="http://schemas.microsoft.com/office/powerpoint/2010/main" val="2464664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37763F9-9457-7271-F1C5-649104FDA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D48C63B-C128-9CD8-F87F-06A8DC0BD4A5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044955C-F64E-F5F7-1535-2844C9CA2DD8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In Amazon RDS, which database engine supports the use of both automated backups and the ability to create cross-region read replicas?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Amazon Aurora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Microsoft SQL Server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MySQL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4229483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27C9C03-E449-B9F5-EFD0-555D4773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27272C9-2F9A-F84E-0E5B-2CD0B017DBE4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A4B98E1-9EDA-A26B-22B9-AE261464385C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In Amazon RDS, which database engine supports the use of both automated backups and the ability to create cross-region read replicas?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Amazon Aurora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Microsoft SQL Server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MySQL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4254853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9747-B37C-C992-50A3-107C19A77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1977DC4-C1EA-3501-08DA-1B0FA7D1EAB0}"/>
              </a:ext>
            </a:extLst>
          </p:cNvPr>
          <p:cNvSpPr txBox="1"/>
          <p:nvPr/>
        </p:nvSpPr>
        <p:spPr>
          <a:xfrm>
            <a:off x="1208450" y="2012631"/>
            <a:ext cx="6171930" cy="8569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b="1" spc="-125" dirty="0">
                <a:latin typeface="Avenir"/>
              </a:rPr>
              <a:t>Security (IAM)</a:t>
            </a:r>
            <a:endParaRPr lang="en-IN" sz="32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0562573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F0FB-E553-F8DD-29E2-CB2767C1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C8FCCB-8A40-A773-6B8F-A40F005CEA5E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Why Security Matters: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Protect sensitive data and applications.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Ensure compliance with regulations.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Maintain trust and reliability.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Security Framework: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Shared Responsibility Model.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Tools and services for identity, access, and threat protection.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DECC8B-10A6-2F66-17EA-F80808F20D37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Importance of Security in AWS</a:t>
            </a:r>
          </a:p>
        </p:txBody>
      </p:sp>
    </p:spTree>
    <p:extLst>
      <p:ext uri="{BB962C8B-B14F-4D97-AF65-F5344CB8AC3E}">
        <p14:creationId xmlns:p14="http://schemas.microsoft.com/office/powerpoint/2010/main" val="1087320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BAB56-266A-DBC1-66DD-3D53AF8B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CF8CA2-1509-8213-A6D4-8A0018341563}"/>
              </a:ext>
            </a:extLst>
          </p:cNvPr>
          <p:cNvSpPr txBox="1"/>
          <p:nvPr/>
        </p:nvSpPr>
        <p:spPr>
          <a:xfrm>
            <a:off x="775607" y="14539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Definition: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Identity and Access Management (IAM) is a service that helps securely control access to AWS resources.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Centralized access management.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Granular permissions.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Multi-factor authentication (MFA).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804D1C-EA68-64BF-BE83-92165EF1DADA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What is IAM?</a:t>
            </a:r>
          </a:p>
        </p:txBody>
      </p:sp>
    </p:spTree>
    <p:extLst>
      <p:ext uri="{BB962C8B-B14F-4D97-AF65-F5344CB8AC3E}">
        <p14:creationId xmlns:p14="http://schemas.microsoft.com/office/powerpoint/2010/main" val="2601283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4938D-74B9-68BD-DC45-F5DDBF12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D512686-69AE-8565-FAB3-673A4D5858DD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Users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Represents individual people or applications.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Access credentials (passwords, access keys).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Groups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Collection of users with similar permissions.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Simplifies permissions management.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A5B8CD-2624-85F8-8F00-A3840A92827B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Core Components of IAM</a:t>
            </a:r>
          </a:p>
        </p:txBody>
      </p:sp>
    </p:spTree>
    <p:extLst>
      <p:ext uri="{BB962C8B-B14F-4D97-AF65-F5344CB8AC3E}">
        <p14:creationId xmlns:p14="http://schemas.microsoft.com/office/powerpoint/2010/main" val="592583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C491B-E075-CA9A-6474-A72F57F75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35FE4E-05CD-3C86-3858-9466F300458B}"/>
              </a:ext>
            </a:extLst>
          </p:cNvPr>
          <p:cNvSpPr txBox="1"/>
          <p:nvPr/>
        </p:nvSpPr>
        <p:spPr>
          <a:xfrm>
            <a:off x="775607" y="14539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Roles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Temporary permissions for trusted entities.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cases: Cross-account access, EC2 instance roles.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Policies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Define permissions for users, groups, or roles.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Written in JSON format.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80B255-85E4-457E-F469-46F56DF43CEA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Core Components of IAM</a:t>
            </a:r>
          </a:p>
        </p:txBody>
      </p:sp>
    </p:spTree>
    <p:extLst>
      <p:ext uri="{BB962C8B-B14F-4D97-AF65-F5344CB8AC3E}">
        <p14:creationId xmlns:p14="http://schemas.microsoft.com/office/powerpoint/2010/main" val="1604157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DC201-4AD5-CC35-FCF2-45416825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6E816E-8EA6-4687-BFC6-A4A1F329BCB0}"/>
              </a:ext>
            </a:extLst>
          </p:cNvPr>
          <p:cNvSpPr txBox="1"/>
          <p:nvPr/>
        </p:nvSpPr>
        <p:spPr>
          <a:xfrm>
            <a:off x="775607" y="145391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Types of Policies: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Managed Policies: Predefined by AWS.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Customer Managed Policies: Created by users.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Inline Policies: Embedded directly in users, groups, or roles.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Elements: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Effect: Allow or Deny.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Actions: API calls the policy allows/denies.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Resources: Specifies the AWS resources.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Conditions: Fine-grained access control.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BA15C-1296-446B-2A32-F42465C3A3FC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IAM Policies - Deep Dive</a:t>
            </a:r>
          </a:p>
        </p:txBody>
      </p:sp>
    </p:spTree>
    <p:extLst>
      <p:ext uri="{BB962C8B-B14F-4D97-AF65-F5344CB8AC3E}">
        <p14:creationId xmlns:p14="http://schemas.microsoft.com/office/powerpoint/2010/main" val="42589684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87440-3103-1653-3835-86E14514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840B6E-106C-702D-8CEE-E87BB93E4A76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Best Practices: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Enable MFA for all users.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Grant least privilege access.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IAM roles instead of sharing credentials.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Regularly review permissions.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Automation: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Leverage AWS Config and IAM Access Analyzer.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BFAEA8-BB79-CD0C-9A1B-9C92F8280268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IAM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377931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DA7D1-3A6F-60D5-2D10-60B7FA90A21D}"/>
              </a:ext>
            </a:extLst>
          </p:cNvPr>
          <p:cNvSpPr txBox="1"/>
          <p:nvPr/>
        </p:nvSpPr>
        <p:spPr>
          <a:xfrm>
            <a:off x="1085535" y="869150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Global Infrastructure</a:t>
            </a:r>
            <a:endParaRPr lang="en-IN" sz="1600" b="1" dirty="0">
              <a:latin typeface="Aveni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BBB93-6FB7-03E0-29D2-350F05390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35" y="1253424"/>
            <a:ext cx="6785154" cy="3316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8D4C8-EE49-113B-F528-3386D4EA501F}"/>
              </a:ext>
            </a:extLst>
          </p:cNvPr>
          <p:cNvSpPr txBox="1"/>
          <p:nvPr/>
        </p:nvSpPr>
        <p:spPr>
          <a:xfrm>
            <a:off x="4318092" y="4638171"/>
            <a:ext cx="47944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Avenir"/>
              </a:rPr>
              <a:t>https://aws.amazon.com/about-aws/global-infrastructure/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37602207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AF57A-D69B-04ED-89D0-ED7826C2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388659E-BD18-F083-C10D-8DAB9DC3AD75}"/>
              </a:ext>
            </a:extLst>
          </p:cNvPr>
          <p:cNvSpPr txBox="1"/>
          <p:nvPr/>
        </p:nvSpPr>
        <p:spPr>
          <a:xfrm>
            <a:off x="775607" y="145391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MFA?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Adds an extra layer of security with a second authentication factor (e.g., SMS, hardware tokens).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Benefits: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Protects against compromised credentials.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0B89FE-A2AD-8D70-2952-46D345595666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Multi-Factor Authentication (MFA)</a:t>
            </a:r>
          </a:p>
        </p:txBody>
      </p:sp>
    </p:spTree>
    <p:extLst>
      <p:ext uri="{BB962C8B-B14F-4D97-AF65-F5344CB8AC3E}">
        <p14:creationId xmlns:p14="http://schemas.microsoft.com/office/powerpoint/2010/main" val="20825461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C2D1A-AD1B-D756-DD64-82DB71197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8ECC45-7313-4079-B411-59D69978335B}"/>
              </a:ext>
            </a:extLst>
          </p:cNvPr>
          <p:cNvSpPr txBox="1"/>
          <p:nvPr/>
        </p:nvSpPr>
        <p:spPr>
          <a:xfrm>
            <a:off x="775607" y="14539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CloudTrail: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Logs all API calls for auditing.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IAM Access Analyzer: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Identifies overly permissive access.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Trusted Advisor: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Security checks for IAM configurations.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B9667-143B-E7FF-1027-21AA8FB77833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Auditing and Monitoring IAM</a:t>
            </a:r>
          </a:p>
        </p:txBody>
      </p:sp>
    </p:spTree>
    <p:extLst>
      <p:ext uri="{BB962C8B-B14F-4D97-AF65-F5344CB8AC3E}">
        <p14:creationId xmlns:p14="http://schemas.microsoft.com/office/powerpoint/2010/main" val="1673346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6DFDE-549F-E57D-A7BD-0E73EDA4C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FDB5AA-B8B8-9174-5E45-C0578D7EF3CA}"/>
              </a:ext>
            </a:extLst>
          </p:cNvPr>
          <p:cNvSpPr txBox="1"/>
          <p:nvPr/>
        </p:nvSpPr>
        <p:spPr>
          <a:xfrm>
            <a:off x="775607" y="14539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Enterprise Environments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Centralized user management.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Role-based access control for departments.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Application Development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EC2 instance roles for secure API access.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Cross-Account Access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Roles for accessing resources in multiple AWS accounts.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5F61F-62D9-2259-C693-6B1DCDCCFDF5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2037833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8571A97-085C-88CB-8F15-A6B8477B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6CC6967B-DAB1-6460-4127-24A3152D5F66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290DFAA-3580-ECCA-E9CF-C791B2624124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IAM features allows you to delegate specific permissions to a user, group, or role without directly assigning full permissions?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Policies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Roles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Users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Access Analyzer</a:t>
            </a:r>
          </a:p>
        </p:txBody>
      </p:sp>
    </p:spTree>
    <p:extLst>
      <p:ext uri="{BB962C8B-B14F-4D97-AF65-F5344CB8AC3E}">
        <p14:creationId xmlns:p14="http://schemas.microsoft.com/office/powerpoint/2010/main" val="2275166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0350EC50-AFA4-F9A4-337C-69CA5E10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F50094C-53B6-890A-6999-4CF6226E4C36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AC39972-235C-0D36-B57E-42D382DE304F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IAM features allows you to delegate specific permissions to a user, group, or role without directly assigning full permissions?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IAM Policies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Roles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Users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IAM Access Analyzer</a:t>
            </a:r>
          </a:p>
        </p:txBody>
      </p:sp>
    </p:spTree>
    <p:extLst>
      <p:ext uri="{BB962C8B-B14F-4D97-AF65-F5344CB8AC3E}">
        <p14:creationId xmlns:p14="http://schemas.microsoft.com/office/powerpoint/2010/main" val="2618423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E594127-2C22-71DF-974E-EADEF5813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AA106E4-C1C4-F410-2455-9EEEB49EDED5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5BA1E8BE-0820-D6B9-76DA-CA8A3577AAF9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In AWS IAM, which of the following policies is used to define the maximum allowed permissions for an IAM entity (user, group, or role) in a way that limits the scope of granted permissions?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Managed Policy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Inline Policy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chemeClr val="tx1"/>
                </a:solidFill>
                <a:latin typeface="Avenir"/>
              </a:rPr>
              <a:t>Permissions Boundary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Identity Policy</a:t>
            </a:r>
          </a:p>
        </p:txBody>
      </p:sp>
    </p:spTree>
    <p:extLst>
      <p:ext uri="{BB962C8B-B14F-4D97-AF65-F5344CB8AC3E}">
        <p14:creationId xmlns:p14="http://schemas.microsoft.com/office/powerpoint/2010/main" val="608472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10D6590-0694-6B38-C46F-34460BC81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00A4F11-FC07-8494-23E8-47C620031A3E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4AE193C-594E-4EC8-85CD-47D57B2779A4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In AWS IAM, which of the following policies is used to define the maximum allowed permissions for an IAM entity (user, group, or role) in a way that limits the scope of granted permissions?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Managed Policy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Inline Policy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Permissions Boundary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Identity Policy</a:t>
            </a:r>
          </a:p>
        </p:txBody>
      </p:sp>
    </p:spTree>
    <p:extLst>
      <p:ext uri="{BB962C8B-B14F-4D97-AF65-F5344CB8AC3E}">
        <p14:creationId xmlns:p14="http://schemas.microsoft.com/office/powerpoint/2010/main" val="432707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CDFC1-E52D-82B7-4951-349E79991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695CFBC3-EC6E-6A3E-76F7-15E04C030D5F}"/>
              </a:ext>
            </a:extLst>
          </p:cNvPr>
          <p:cNvSpPr txBox="1"/>
          <p:nvPr/>
        </p:nvSpPr>
        <p:spPr>
          <a:xfrm>
            <a:off x="1208450" y="2012631"/>
            <a:ext cx="6171930" cy="8569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b="1" spc="-125" dirty="0">
                <a:latin typeface="Avenir"/>
              </a:rPr>
              <a:t>Monitoring and Analytics</a:t>
            </a:r>
            <a:endParaRPr lang="en-IN" sz="32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680246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67A87F-774E-C655-0886-26B90E4761B7}"/>
              </a:ext>
            </a:extLst>
          </p:cNvPr>
          <p:cNvSpPr txBox="1"/>
          <p:nvPr/>
        </p:nvSpPr>
        <p:spPr>
          <a:xfrm>
            <a:off x="775607" y="139676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Monitor?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Ensure performance and availability.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Detect and troubleshoot issues proactively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Why Analytics?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Gain operational insights.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Optimize costs and improve efficiency.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Advantage: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Integrated tools.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Scalable, secure, and easy to use.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D08564-4D91-9D9C-FF86-A70C87B1E356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Importance of Monitoring and Analytics in AWS</a:t>
            </a:r>
          </a:p>
        </p:txBody>
      </p:sp>
    </p:spTree>
    <p:extLst>
      <p:ext uri="{BB962C8B-B14F-4D97-AF65-F5344CB8AC3E}">
        <p14:creationId xmlns:p14="http://schemas.microsoft.com/office/powerpoint/2010/main" val="3153481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5959E-CD75-2D01-F5A6-88C7FA8F9BD2}"/>
              </a:ext>
            </a:extLst>
          </p:cNvPr>
          <p:cNvSpPr txBox="1"/>
          <p:nvPr/>
        </p:nvSpPr>
        <p:spPr>
          <a:xfrm>
            <a:off x="775607" y="139676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Services: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CloudWatch: </a:t>
            </a:r>
            <a:r>
              <a:rPr lang="en-US" dirty="0">
                <a:latin typeface="Avenir"/>
              </a:rPr>
              <a:t>Monitoring and observability.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X-Ray: </a:t>
            </a:r>
            <a:r>
              <a:rPr lang="en-US" dirty="0">
                <a:latin typeface="Avenir"/>
              </a:rPr>
              <a:t>Distributed tracing.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CloudTrail: </a:t>
            </a:r>
            <a:r>
              <a:rPr lang="en-US" dirty="0">
                <a:latin typeface="Avenir"/>
              </a:rPr>
              <a:t>Governance and compliance.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OpenSearch Service: </a:t>
            </a:r>
            <a:r>
              <a:rPr lang="en-US" dirty="0">
                <a:latin typeface="Avenir"/>
              </a:rPr>
              <a:t>Search and analytics.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QuickSight: </a:t>
            </a:r>
            <a:r>
              <a:rPr lang="en-US" dirty="0">
                <a:latin typeface="Avenir"/>
              </a:rPr>
              <a:t>Business intelligence.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369E3-BA4F-D3F1-75D3-1868F8AFDC18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Monitoring and Analytics Overview</a:t>
            </a:r>
          </a:p>
        </p:txBody>
      </p:sp>
    </p:spTree>
    <p:extLst>
      <p:ext uri="{BB962C8B-B14F-4D97-AF65-F5344CB8AC3E}">
        <p14:creationId xmlns:p14="http://schemas.microsoft.com/office/powerpoint/2010/main" val="48393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9DB0F-9EAD-2241-9ED6-153CCE78DAE6}"/>
              </a:ext>
            </a:extLst>
          </p:cNvPr>
          <p:cNvSpPr txBox="1"/>
          <p:nvPr/>
        </p:nvSpPr>
        <p:spPr>
          <a:xfrm>
            <a:off x="775607" y="1314450"/>
            <a:ext cx="68416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AWS Regions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AWS Availability Zones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dirty="0">
                <a:solidFill>
                  <a:schemeClr val="tx1"/>
                </a:solidFill>
                <a:latin typeface="Avenir"/>
              </a:rPr>
              <a:t>Local Zones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dirty="0">
              <a:solidFill>
                <a:schemeClr val="tx1"/>
              </a:solidFill>
              <a:latin typeface="Avenir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endParaRPr lang="en-US" dirty="0">
              <a:solidFill>
                <a:schemeClr val="tx1"/>
              </a:solidFill>
              <a:latin typeface="Avenir"/>
            </a:endParaRPr>
          </a:p>
          <a:p>
            <a:endParaRPr lang="en-IN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14E0A6-97E8-BD5B-415D-CAA2943F6397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Global Infrastructure</a:t>
            </a:r>
            <a:endParaRPr lang="en-IN" sz="1600" b="1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43379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E3D32C-EA29-4A50-D0B0-B5EFC13C6305}"/>
              </a:ext>
            </a:extLst>
          </p:cNvPr>
          <p:cNvSpPr txBox="1"/>
          <p:nvPr/>
        </p:nvSpPr>
        <p:spPr>
          <a:xfrm>
            <a:off x="775607" y="136247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CloudWatch?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Unified monitoring for AWS resources and applications.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lvl="1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Metrics: </a:t>
            </a:r>
            <a:r>
              <a:rPr lang="en-US" dirty="0">
                <a:latin typeface="Avenir"/>
              </a:rPr>
              <a:t>Track resource utilization.</a:t>
            </a:r>
          </a:p>
          <a:p>
            <a:pPr marL="285750" lvl="1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Logs: </a:t>
            </a:r>
            <a:r>
              <a:rPr lang="en-US" dirty="0">
                <a:latin typeface="Avenir"/>
              </a:rPr>
              <a:t>Centralized log storage and querying.</a:t>
            </a:r>
          </a:p>
          <a:p>
            <a:pPr marL="285750" lvl="1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Alarms: </a:t>
            </a:r>
            <a:r>
              <a:rPr lang="en-US" dirty="0">
                <a:latin typeface="Avenir"/>
              </a:rPr>
              <a:t>Trigger notifications based on thresholds.</a:t>
            </a:r>
          </a:p>
          <a:p>
            <a:pPr marL="285750" lvl="1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Dashboards: </a:t>
            </a:r>
            <a:r>
              <a:rPr lang="en-US" dirty="0">
                <a:latin typeface="Avenir"/>
              </a:rPr>
              <a:t>Custom visualizations.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D57EC-F3DE-991D-D318-BFB817244C3A}"/>
              </a:ext>
            </a:extLst>
          </p:cNvPr>
          <p:cNvSpPr txBox="1"/>
          <p:nvPr/>
        </p:nvSpPr>
        <p:spPr>
          <a:xfrm>
            <a:off x="775606" y="88445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630505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8928-BD98-D4A7-3BED-543A8230D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A49C26-6508-49AB-87B3-89D37ED0E3E0}"/>
              </a:ext>
            </a:extLst>
          </p:cNvPr>
          <p:cNvSpPr txBox="1"/>
          <p:nvPr/>
        </p:nvSpPr>
        <p:spPr>
          <a:xfrm>
            <a:off x="775607" y="139676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Monitor EC2 instances, RDS, and Lambda.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Set up alarms for high CPU or memory usage.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FF90C-0EE6-AF22-9BC0-14F7B681D623}"/>
              </a:ext>
            </a:extLst>
          </p:cNvPr>
          <p:cNvSpPr txBox="1"/>
          <p:nvPr/>
        </p:nvSpPr>
        <p:spPr>
          <a:xfrm>
            <a:off x="775606" y="97589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Amazon CloudWatch</a:t>
            </a:r>
          </a:p>
        </p:txBody>
      </p:sp>
    </p:spTree>
    <p:extLst>
      <p:ext uri="{BB962C8B-B14F-4D97-AF65-F5344CB8AC3E}">
        <p14:creationId xmlns:p14="http://schemas.microsoft.com/office/powerpoint/2010/main" val="1438192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D01F1-F845-42AA-B45F-41A13A73DC82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AWS X-Ray?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Service for analyzing and debugging distributed applications.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Traces:</a:t>
            </a:r>
            <a:r>
              <a:rPr lang="en-US" dirty="0">
                <a:latin typeface="Avenir"/>
              </a:rPr>
              <a:t> End-to-end request tracking.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Map:</a:t>
            </a:r>
            <a:r>
              <a:rPr lang="en-US" dirty="0">
                <a:latin typeface="Avenir"/>
              </a:rPr>
              <a:t> Visual representation of service architecture.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Insights: </a:t>
            </a:r>
            <a:r>
              <a:rPr lang="en-US" dirty="0">
                <a:latin typeface="Avenir"/>
              </a:rPr>
              <a:t>Detect anomalies in applications.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Debugging microservices architectures.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Optimizing API performance.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2CD6-650A-E79A-CDE1-970955F36C80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AWS X-Ray</a:t>
            </a:r>
          </a:p>
        </p:txBody>
      </p:sp>
    </p:spTree>
    <p:extLst>
      <p:ext uri="{BB962C8B-B14F-4D97-AF65-F5344CB8AC3E}">
        <p14:creationId xmlns:p14="http://schemas.microsoft.com/office/powerpoint/2010/main" val="1582287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3E29E-6988-9078-BCE9-2739ABFC12C1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CloudTrail?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Service for governance, compliance, and auditing AWS accounts.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Logs API activity across all AWS services.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Tracks changes to resources.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Integration with CloudWatch for real-time monitoring.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Compliance reporting.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Security analysis and troubleshooting.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62980-11B1-72DF-A981-8BB366ED1280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AWS CloudTrail</a:t>
            </a:r>
          </a:p>
        </p:txBody>
      </p:sp>
    </p:spTree>
    <p:extLst>
      <p:ext uri="{BB962C8B-B14F-4D97-AF65-F5344CB8AC3E}">
        <p14:creationId xmlns:p14="http://schemas.microsoft.com/office/powerpoint/2010/main" val="3154431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075B2-88CF-3F43-4C17-4FDDF9D2AF84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OpenSearch Service?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Managed service for search and log analytics.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Full-text search and filtering.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Visualizations with Kibana.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Scalable indexing and querying.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Analyze application logs.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Power search functionality for websites.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E108E-A81B-BE1A-CB63-03DD2566CD0F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Amazon OpenSearch Service</a:t>
            </a:r>
          </a:p>
        </p:txBody>
      </p:sp>
    </p:spTree>
    <p:extLst>
      <p:ext uri="{BB962C8B-B14F-4D97-AF65-F5344CB8AC3E}">
        <p14:creationId xmlns:p14="http://schemas.microsoft.com/office/powerpoint/2010/main" val="18874824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BC172-07E7-52A0-6B3B-6E119A035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74B6E-BCE8-7C3F-B92B-D6DC65B5209D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QuickSight?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Business intelligence service for creating and sharing insights.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Interactive dashboards.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Machine learning insights.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Integration with AWS data sources.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Use Cases: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Visualize operational data.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Generate financial and performance reports.</a:t>
            </a:r>
            <a:endParaRPr lang="en-US" b="1" dirty="0">
              <a:latin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9A128C-ECD7-4886-789B-942EE653A026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Amazon QuickSight</a:t>
            </a:r>
          </a:p>
        </p:txBody>
      </p:sp>
    </p:spTree>
    <p:extLst>
      <p:ext uri="{BB962C8B-B14F-4D97-AF65-F5344CB8AC3E}">
        <p14:creationId xmlns:p14="http://schemas.microsoft.com/office/powerpoint/2010/main" val="914451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ACC9C-9ADF-8978-FA5F-9C1579DDA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8BBF5-AA89-CB1A-9C39-2A8A5BCCD16F}"/>
              </a:ext>
            </a:extLst>
          </p:cNvPr>
          <p:cNvSpPr txBox="1"/>
          <p:nvPr/>
        </p:nvSpPr>
        <p:spPr>
          <a:xfrm>
            <a:off x="775607" y="13053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Security Features: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Role-based access for monitoring tools.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Encryption for logs and metrics.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Integration with AWS IAM for fine-grained access control.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Best Practices: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Centralize monitoring across all accounts.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CloudWatch Alarms for proactive alerts.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Regularly review and optimize dashboards.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7A40C4-64E6-64E4-62D6-E84CC07912FA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Security and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980452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6E434-F56F-84C4-6ED7-6AB6ABC7B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CFD32B-6776-03D3-27FF-6A87DD11EA37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1. E-Commerce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Monitor website performance with CloudWatch.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Analyze user behavior with QuickSight.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2. Healthcare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Track compliance logs using CloudTrail.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Visualize patient data insights using QuickSight.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3. Media and Entertainment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Debug streaming services with X-Ray.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Analyze content performance with OpenSearch.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3CC4FA-05A5-6CA7-FA2F-925C656B8AD0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26889118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B9808E5-55EC-242D-8EAE-F9CAAE63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C3E4C40-E9F0-F495-7374-CBD31168F77F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EBBA2BD0-8991-5989-67A2-D75CE7BDE922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AWS services is used for monitoring AWS resources and applications in real time, collecting and tracking metrics such as CPU utilization, disk I/O, and network traffic?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CloudTrail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Amazon CloudWatch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Config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X-Ray</a:t>
            </a:r>
          </a:p>
        </p:txBody>
      </p:sp>
    </p:spTree>
    <p:extLst>
      <p:ext uri="{BB962C8B-B14F-4D97-AF65-F5344CB8AC3E}">
        <p14:creationId xmlns:p14="http://schemas.microsoft.com/office/powerpoint/2010/main" val="19509255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6FA4C4A-AFFF-097A-9586-3AD102ED5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0DCDB0B9-A9F6-8491-8200-D2ABCDCE2660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9F0171D-DEDE-176C-C614-6B1B830F72E1}"/>
              </a:ext>
            </a:extLst>
          </p:cNvPr>
          <p:cNvSpPr txBox="1"/>
          <p:nvPr/>
        </p:nvSpPr>
        <p:spPr>
          <a:xfrm>
            <a:off x="4571999" y="887793"/>
            <a:ext cx="4380000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of the following AWS services is used for monitoring AWS resources and applications in real time, collecting and tracking metrics such as CPU utilization, disk I/O, and network traffic?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CloudTrail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Amazon CloudWatch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Config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X-Ray</a:t>
            </a:r>
          </a:p>
        </p:txBody>
      </p:sp>
    </p:spTree>
    <p:extLst>
      <p:ext uri="{BB962C8B-B14F-4D97-AF65-F5344CB8AC3E}">
        <p14:creationId xmlns:p14="http://schemas.microsoft.com/office/powerpoint/2010/main" val="66636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6E493D5C-83F6-C001-69B4-F63839F17F00}"/>
              </a:ext>
            </a:extLst>
          </p:cNvPr>
          <p:cNvSpPr txBox="1"/>
          <p:nvPr/>
        </p:nvSpPr>
        <p:spPr>
          <a:xfrm>
            <a:off x="640244" y="1462494"/>
            <a:ext cx="7406311" cy="3394171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400" dirty="0">
                <a:latin typeface="Avenir"/>
              </a:rPr>
              <a:t> Sign-In Credentials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 Email Address &amp; Password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 Multi-Factor Authentication (MFA) [optional]</a:t>
            </a:r>
          </a:p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400" dirty="0">
                <a:latin typeface="Avenir"/>
              </a:rPr>
              <a:t> Access Credential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Key Pairs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Access Key and Secret Key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X.509 Certificates</a:t>
            </a:r>
          </a:p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endParaRPr sz="1400" dirty="0">
              <a:latin typeface="Avenir"/>
              <a:cs typeface="Gotham HTF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49A633-98E2-27AD-DAA9-DCE8C3941F8D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Security Credentials</a:t>
            </a:r>
            <a:endParaRPr lang="en-IN" sz="1600" b="1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993170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DC1C8B9-F98B-33AC-5EE8-450905BF5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F33DEA0-0F9C-E1A4-CF82-9FCB87A00057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9A7CBDE-454F-5194-CEAA-0A1CEAC07991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service can be used to record and monitor API activity across AWS services, providing a history of AWS API calls for auditing and security analysis?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CloudTrail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Amazon CloudWatch Logs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Lambda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Systems Manager</a:t>
            </a:r>
          </a:p>
        </p:txBody>
      </p:sp>
    </p:spTree>
    <p:extLst>
      <p:ext uri="{BB962C8B-B14F-4D97-AF65-F5344CB8AC3E}">
        <p14:creationId xmlns:p14="http://schemas.microsoft.com/office/powerpoint/2010/main" val="29709035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68A3532-24EE-8A5D-508E-F5B2D4DA6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0EFE7AC-7B76-F8E2-31C7-E4AFC0936CCE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221528F-9250-F988-D99B-DA8665EC78DD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service can be used to record and monitor API activity across AWS services, providing a history of AWS API calls for auditing and security analysis?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AWS CloudTrail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Amazon CloudWatch Logs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Lambda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AWS Systems Manager</a:t>
            </a:r>
          </a:p>
        </p:txBody>
      </p:sp>
    </p:spTree>
    <p:extLst>
      <p:ext uri="{BB962C8B-B14F-4D97-AF65-F5344CB8AC3E}">
        <p14:creationId xmlns:p14="http://schemas.microsoft.com/office/powerpoint/2010/main" val="1591028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DD5AE-EEEB-66B4-9367-FEDFA5997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5D2AEA8-7A32-B839-978B-3F4B4E4C7F7C}"/>
              </a:ext>
            </a:extLst>
          </p:cNvPr>
          <p:cNvSpPr txBox="1"/>
          <p:nvPr/>
        </p:nvSpPr>
        <p:spPr>
          <a:xfrm>
            <a:off x="522515" y="2012631"/>
            <a:ext cx="7674428" cy="85698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 b="1" spc="-125" dirty="0">
                <a:latin typeface="Avenir"/>
              </a:rPr>
              <a:t>Pricing and Support (AWS Free Tier)</a:t>
            </a:r>
            <a:endParaRPr lang="en-IN" sz="3200" b="1" spc="-125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801134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04762-C908-EF2F-711A-9B31F4A6A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DD0D1-EEFE-2009-E782-3D3E3B600113}"/>
              </a:ext>
            </a:extLst>
          </p:cNvPr>
          <p:cNvSpPr txBox="1"/>
          <p:nvPr/>
        </p:nvSpPr>
        <p:spPr>
          <a:xfrm>
            <a:off x="775607" y="13053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Why It Matters: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Optimize costs for cloud solutions.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Leverage the Free Tier for experimentation.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Ensure access to technical support when needed.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AWS Advantage: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Transparent pricing models.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Free Tier offerings for new users.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Multiple support plans to fit business needs.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6A31A1-6EBA-A8A3-6D28-6663D4B66180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Why Understanding Pricing and Support is Important</a:t>
            </a:r>
          </a:p>
        </p:txBody>
      </p:sp>
    </p:spTree>
    <p:extLst>
      <p:ext uri="{BB962C8B-B14F-4D97-AF65-F5344CB8AC3E}">
        <p14:creationId xmlns:p14="http://schemas.microsoft.com/office/powerpoint/2010/main" val="38442808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382C-962A-CD53-A4AF-04E3930F2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A55CBE-8B20-01A0-4CCD-994E370E83D3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Key Principles: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Pay-as-you-go pricing model.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No upfront costs or termination fees.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Scale as you grow.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Pricing Models: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On-Demand:</a:t>
            </a:r>
            <a:r>
              <a:rPr lang="en-US" dirty="0">
                <a:latin typeface="Avenir"/>
              </a:rPr>
              <a:t> Pay for what you use.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Spot Instances: </a:t>
            </a:r>
            <a:r>
              <a:rPr lang="en-US" dirty="0">
                <a:latin typeface="Avenir"/>
              </a:rPr>
              <a:t>Lowest prices for unused capacity.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Reserved Instances: </a:t>
            </a:r>
            <a:r>
              <a:rPr lang="en-US" dirty="0">
                <a:latin typeface="Avenir"/>
              </a:rPr>
              <a:t>Long-term savings for steady-state workloads.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Savings Plans: </a:t>
            </a:r>
            <a:r>
              <a:rPr lang="en-US" dirty="0">
                <a:latin typeface="Avenir"/>
              </a:rPr>
              <a:t>Commitment-based discounts.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FA4AE0-2A56-64F4-85AC-004BF7A5D585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Pricing Overview</a:t>
            </a:r>
          </a:p>
        </p:txBody>
      </p:sp>
    </p:spTree>
    <p:extLst>
      <p:ext uri="{BB962C8B-B14F-4D97-AF65-F5344CB8AC3E}">
        <p14:creationId xmlns:p14="http://schemas.microsoft.com/office/powerpoint/2010/main" val="4602680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28AD-1664-63EF-7067-AFD050829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774C0-091E-0E84-B8D7-98C27199E062}"/>
              </a:ext>
            </a:extLst>
          </p:cNvPr>
          <p:cNvSpPr txBox="1"/>
          <p:nvPr/>
        </p:nvSpPr>
        <p:spPr>
          <a:xfrm>
            <a:off x="775607" y="130532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the AWS Free Tier?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Free access to AWS resources for 12 months (and beyond for select services).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Categories: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Always Free: </a:t>
            </a:r>
            <a:r>
              <a:rPr lang="en-US" dirty="0">
                <a:latin typeface="Avenir"/>
              </a:rPr>
              <a:t>Continuous free usage of select services.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12-Month Free: </a:t>
            </a:r>
            <a:r>
              <a:rPr lang="en-US" dirty="0">
                <a:latin typeface="Avenir"/>
              </a:rPr>
              <a:t>Free for the first year after signing up.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Trials:</a:t>
            </a:r>
            <a:r>
              <a:rPr lang="en-US" dirty="0">
                <a:latin typeface="Avenir"/>
              </a:rPr>
              <a:t> Short-term free access to specific services.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E915-39BE-3198-10F7-B800ABA8960F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Free Tier Overview</a:t>
            </a:r>
          </a:p>
        </p:txBody>
      </p:sp>
    </p:spTree>
    <p:extLst>
      <p:ext uri="{BB962C8B-B14F-4D97-AF65-F5344CB8AC3E}">
        <p14:creationId xmlns:p14="http://schemas.microsoft.com/office/powerpoint/2010/main" val="3882109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F6DEF-E43C-3A19-379C-D4710D8A9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72CFE3-61F5-0AA2-1977-8987C048F7BE}"/>
              </a:ext>
            </a:extLst>
          </p:cNvPr>
          <p:cNvSpPr txBox="1"/>
          <p:nvPr/>
        </p:nvSpPr>
        <p:spPr>
          <a:xfrm>
            <a:off x="775607" y="130532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Examples: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750 hours of EC2 t2.micro instances per month.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5 GB of Amazon S3 standard storage.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1 million API calls with Amazon API Gateway.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7FD6B-09FB-D175-372B-70275D7CAA0F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Free Tier Overview</a:t>
            </a:r>
          </a:p>
        </p:txBody>
      </p:sp>
    </p:spTree>
    <p:extLst>
      <p:ext uri="{BB962C8B-B14F-4D97-AF65-F5344CB8AC3E}">
        <p14:creationId xmlns:p14="http://schemas.microsoft.com/office/powerpoint/2010/main" val="5888153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120C-F7A6-718B-DFD7-2850E400F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C69107-5DAD-1843-ECFD-FDD42F63C72E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Compute: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750 hours per month of Amazon EC2 (Linux or Windows t2.micro instances).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AWS Lambda: 1 million free requests per month.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Storage: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S3: </a:t>
            </a:r>
            <a:r>
              <a:rPr lang="en-US" dirty="0">
                <a:latin typeface="Avenir"/>
              </a:rPr>
              <a:t>5 GB of standard storage.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EBS: </a:t>
            </a:r>
            <a:r>
              <a:rPr lang="en-US" dirty="0">
                <a:latin typeface="Avenir"/>
              </a:rPr>
              <a:t>30 GB of free General Purpose (SSD) storage.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Databases: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RDS: </a:t>
            </a:r>
            <a:r>
              <a:rPr lang="en-US" dirty="0">
                <a:latin typeface="Avenir"/>
              </a:rPr>
              <a:t>750 hours of db.t2.micro instance usage.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Amazon DynamoDB: </a:t>
            </a:r>
            <a:r>
              <a:rPr lang="en-US" dirty="0">
                <a:latin typeface="Avenir"/>
              </a:rPr>
              <a:t>25 GB of storage with 25 write/25 read units.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A41E5-D55E-3A94-7B44-99575E26E13D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Examples of Free Tier Services</a:t>
            </a:r>
          </a:p>
        </p:txBody>
      </p:sp>
    </p:spTree>
    <p:extLst>
      <p:ext uri="{BB962C8B-B14F-4D97-AF65-F5344CB8AC3E}">
        <p14:creationId xmlns:p14="http://schemas.microsoft.com/office/powerpoint/2010/main" val="30586801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1542D-209B-44B8-5088-40D00401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C5D72-5D7C-C053-3DE6-692569237CF3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Support Plans: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Basic (Free): </a:t>
            </a:r>
            <a:r>
              <a:rPr lang="en-US" dirty="0">
                <a:latin typeface="Avenir"/>
              </a:rPr>
              <a:t>Account and billing support, service health checks.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Developer:</a:t>
            </a:r>
            <a:r>
              <a:rPr lang="en-US" dirty="0">
                <a:latin typeface="Avenir"/>
              </a:rPr>
              <a:t> Technical support for early-stage development.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Business: </a:t>
            </a:r>
            <a:r>
              <a:rPr lang="en-US" dirty="0">
                <a:latin typeface="Avenir"/>
              </a:rPr>
              <a:t>24/7 support for production workloads.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Enterprise: </a:t>
            </a:r>
            <a:r>
              <a:rPr lang="en-US" dirty="0">
                <a:latin typeface="Avenir"/>
              </a:rPr>
              <a:t>Tailored support for mission-critical workloads.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Features of Paid Plans: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Access to AWS Trusted Advisor.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Faster response times.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Designated technical account managers (Enterprise only). 	</a:t>
            </a:r>
            <a:r>
              <a:rPr lang="en-US" b="1" dirty="0">
                <a:latin typeface="Avenir"/>
              </a:rPr>
              <a:t> 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BADB0-0BD2-36D5-7D3B-32BDBC15E921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Support Plans Overview</a:t>
            </a:r>
          </a:p>
        </p:txBody>
      </p:sp>
    </p:spTree>
    <p:extLst>
      <p:ext uri="{BB962C8B-B14F-4D97-AF65-F5344CB8AC3E}">
        <p14:creationId xmlns:p14="http://schemas.microsoft.com/office/powerpoint/2010/main" val="15563034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D891C-F1DE-958C-51E9-D081E21D9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3F9F8C-1A05-63CD-A826-C61A4F9E1A71}"/>
              </a:ext>
            </a:extLst>
          </p:cNvPr>
          <p:cNvSpPr txBox="1"/>
          <p:nvPr/>
        </p:nvSpPr>
        <p:spPr>
          <a:xfrm>
            <a:off x="775607" y="130532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What is Trusted Advisor?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A tool to optimize your AWS infrastructure.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Core Checks: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Cost Optimization.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Performance.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Security.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Fault Tolerance.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Service Limits.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AF333F-0B73-61BD-DC08-DE0D24979DEB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Trusted Advisor</a:t>
            </a:r>
          </a:p>
        </p:txBody>
      </p:sp>
    </p:spTree>
    <p:extLst>
      <p:ext uri="{BB962C8B-B14F-4D97-AF65-F5344CB8AC3E}">
        <p14:creationId xmlns:p14="http://schemas.microsoft.com/office/powerpoint/2010/main" val="251958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FC092-7A85-EF45-E7BD-A05C45DD8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2">
            <a:extLst>
              <a:ext uri="{FF2B5EF4-FFF2-40B4-BE49-F238E27FC236}">
                <a16:creationId xmlns:a16="http://schemas.microsoft.com/office/drawing/2014/main" id="{6FDA5DAC-C748-8B59-85D2-A68C099F584F}"/>
              </a:ext>
            </a:extLst>
          </p:cNvPr>
          <p:cNvSpPr txBox="1"/>
          <p:nvPr/>
        </p:nvSpPr>
        <p:spPr>
          <a:xfrm>
            <a:off x="640244" y="1462494"/>
            <a:ext cx="7406311" cy="3394171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400" dirty="0">
                <a:latin typeface="Avenir"/>
              </a:rPr>
              <a:t> Sign-In Credentials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 Email Address &amp; Password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 Multi-Factor Authentication (MFA) [optional]</a:t>
            </a:r>
          </a:p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400" dirty="0">
                <a:latin typeface="Avenir"/>
              </a:rPr>
              <a:t> Access Credential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Key Pairs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Access Key and Secret Key</a:t>
            </a:r>
          </a:p>
          <a:p>
            <a:pPr marL="799465" lvl="3" indent="-342265">
              <a:spcBef>
                <a:spcPct val="20000"/>
              </a:spcBef>
              <a:buFont typeface="Courier New" panose="02070309020205020404" pitchFamily="49" charset="0"/>
              <a:buChar char="o"/>
            </a:pPr>
            <a:r>
              <a:rPr lang="en-US" sz="1400" dirty="0">
                <a:latin typeface="Avenir"/>
              </a:rPr>
              <a:t>X.509 Certificates</a:t>
            </a:r>
          </a:p>
          <a:p>
            <a:pPr marL="342265" indent="-342265">
              <a:spcBef>
                <a:spcPct val="20000"/>
              </a:spcBef>
              <a:buFont typeface="Arial" pitchFamily="34" charset="0"/>
              <a:buChar char="•"/>
            </a:pPr>
            <a:endParaRPr sz="1400" dirty="0">
              <a:latin typeface="Avenir"/>
              <a:cs typeface="Gotham HTF 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443070-FF4F-0BCD-0B78-D82C68C25AD8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AWS Security Credentials</a:t>
            </a:r>
            <a:endParaRPr lang="en-IN" sz="1600" b="1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4482774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21EAF-9280-7C7E-DF46-98A868FE3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F36F0D-ABFC-E930-94BC-E21E27F55726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Cost Management Tools: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Cost Explorer: </a:t>
            </a:r>
            <a:r>
              <a:rPr lang="en-US" dirty="0">
                <a:latin typeface="Avenir"/>
              </a:rPr>
              <a:t>Analyze spending patterns.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Budgets: </a:t>
            </a:r>
            <a:r>
              <a:rPr lang="en-US" dirty="0">
                <a:latin typeface="Avenir"/>
              </a:rPr>
              <a:t>Set custom alerts for cost thresholds.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Avenir"/>
              </a:rPr>
              <a:t>AWS Pricing Calculator: </a:t>
            </a:r>
            <a:r>
              <a:rPr lang="en-US" dirty="0">
                <a:latin typeface="Avenir"/>
              </a:rPr>
              <a:t>Estimate costs before using services.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Best Practices: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the Free Tier for testing.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Right-size resources.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Regularly review usage and optimize.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endParaRPr lang="en-US" b="1" dirty="0">
              <a:latin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4127B9-01F2-2BA0-7A47-B2DAD0008FCC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Managing Costs Effectively</a:t>
            </a:r>
          </a:p>
        </p:txBody>
      </p:sp>
    </p:spTree>
    <p:extLst>
      <p:ext uri="{BB962C8B-B14F-4D97-AF65-F5344CB8AC3E}">
        <p14:creationId xmlns:p14="http://schemas.microsoft.com/office/powerpoint/2010/main" val="34142299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02E00-2AF6-EFF3-E7FB-3DDEF908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D3B763-0142-6F46-B3F4-2B6307500C49}"/>
              </a:ext>
            </a:extLst>
          </p:cNvPr>
          <p:cNvSpPr txBox="1"/>
          <p:nvPr/>
        </p:nvSpPr>
        <p:spPr>
          <a:xfrm>
            <a:off x="775607" y="130532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1. Startups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Leverage Free Tier to prototype applications.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Use Developer Support for technical guidance.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2. Enterprises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Optimize costs with Savings Plans and Reserved Instances.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Enterprise Support for mission-critical workloads.</a:t>
            </a:r>
          </a:p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latin typeface="Avenir"/>
              </a:rPr>
              <a:t>3. Education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Free Tier for student projects and learning.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venir"/>
              </a:rPr>
              <a:t>Cost Explorer for tracking budgets.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1A576-333B-DD88-1067-6CB62932686B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Real-World Use Cases</a:t>
            </a:r>
          </a:p>
        </p:txBody>
      </p:sp>
    </p:spTree>
    <p:extLst>
      <p:ext uri="{BB962C8B-B14F-4D97-AF65-F5344CB8AC3E}">
        <p14:creationId xmlns:p14="http://schemas.microsoft.com/office/powerpoint/2010/main" val="2772741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941D1C52-53A3-9CAF-3DBE-31DA41CB7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1F14A2B-FF1D-0C0E-BB47-90D8BA634600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9555B31-1244-42D1-8546-B6D66A62E728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pricing model allows you to pay only for the resources you use, with no long-term commitments or upfront payments?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Reserved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On-Demand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Savings Plans</a:t>
            </a:r>
          </a:p>
        </p:txBody>
      </p:sp>
    </p:spTree>
    <p:extLst>
      <p:ext uri="{BB962C8B-B14F-4D97-AF65-F5344CB8AC3E}">
        <p14:creationId xmlns:p14="http://schemas.microsoft.com/office/powerpoint/2010/main" val="29016981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F8C72EC-1DBC-9034-D86C-0F74EBC03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1D498AA-F4DE-9CB2-BF92-F6F1F8425221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6BC8827F-9361-7894-2578-48E61322CCBE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pricing model allows you to pay only for the resources you use, with no long-term commitments or upfront payments?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Reserved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Spot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On-Demand Instances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Savings Plans</a:t>
            </a:r>
          </a:p>
        </p:txBody>
      </p:sp>
    </p:spTree>
    <p:extLst>
      <p:ext uri="{BB962C8B-B14F-4D97-AF65-F5344CB8AC3E}">
        <p14:creationId xmlns:p14="http://schemas.microsoft.com/office/powerpoint/2010/main" val="35489433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3BE1C1D-4FAF-41F2-1CD4-440C3EA6C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4C5E4B4-5B7E-177F-1EF2-D5F6D4748FEE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12ABE62-DD2A-3AAF-E491-196753997125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Support plan provides 24/7 access to Cloud Support Engineers, AWS Trusted Advisor checks, and a response time of 1 hour for critical cases?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Basic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Developer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Business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Enterprise Support</a:t>
            </a:r>
          </a:p>
        </p:txBody>
      </p:sp>
    </p:spTree>
    <p:extLst>
      <p:ext uri="{BB962C8B-B14F-4D97-AF65-F5344CB8AC3E}">
        <p14:creationId xmlns:p14="http://schemas.microsoft.com/office/powerpoint/2010/main" val="145039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E622AC9-B82A-C167-D6BB-D98ACFDA2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EF9D50E-60D2-6732-EDF3-7C53548075E7}"/>
              </a:ext>
            </a:extLst>
          </p:cNvPr>
          <p:cNvSpPr txBox="1"/>
          <p:nvPr/>
        </p:nvSpPr>
        <p:spPr>
          <a:xfrm>
            <a:off x="192001" y="887793"/>
            <a:ext cx="413997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446D70FF-D230-BC89-0BBB-9ED1C461F765}"/>
              </a:ext>
            </a:extLst>
          </p:cNvPr>
          <p:cNvSpPr txBox="1"/>
          <p:nvPr/>
        </p:nvSpPr>
        <p:spPr>
          <a:xfrm>
            <a:off x="4571999" y="887793"/>
            <a:ext cx="4380000" cy="352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latin typeface="Avenir"/>
              </a:rPr>
              <a:t>Which AWS Support plan provides 24/7 access to Cloud Support Engineers, AWS Trusted Advisor checks, and a response time of 1 hour for critical cases?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Basic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Developer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latin typeface="Avenir"/>
              </a:rPr>
              <a:t>Business Support</a:t>
            </a:r>
          </a:p>
          <a:p>
            <a:pPr marL="457200" indent="-457200">
              <a:spcAft>
                <a:spcPts val="600"/>
              </a:spcAft>
              <a:buAutoNum type="alphaUcParenR"/>
            </a:pPr>
            <a:r>
              <a:rPr lang="en-US" sz="2200" dirty="0">
                <a:solidFill>
                  <a:srgbClr val="FF0000"/>
                </a:solidFill>
                <a:latin typeface="Avenir"/>
              </a:rPr>
              <a:t>Enterprise Support</a:t>
            </a:r>
          </a:p>
        </p:txBody>
      </p:sp>
    </p:spTree>
    <p:extLst>
      <p:ext uri="{BB962C8B-B14F-4D97-AF65-F5344CB8AC3E}">
        <p14:creationId xmlns:p14="http://schemas.microsoft.com/office/powerpoint/2010/main" val="27311001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833E-5065-E73F-53DC-48B45B95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D0EB58-DA60-4D45-16E6-A2DB01BF5613}"/>
              </a:ext>
            </a:extLst>
          </p:cNvPr>
          <p:cNvSpPr txBox="1"/>
          <p:nvPr/>
        </p:nvSpPr>
        <p:spPr>
          <a:xfrm>
            <a:off x="775607" y="1305321"/>
            <a:ext cx="8368393" cy="3573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Documentation: </a:t>
            </a:r>
            <a:r>
              <a:rPr lang="en-US" dirty="0">
                <a:latin typeface="Avenir"/>
                <a:hlinkClick r:id="rId2"/>
              </a:rPr>
              <a:t>https://aws.amazon.com/documentation/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Blog: </a:t>
            </a:r>
            <a:r>
              <a:rPr lang="en-US" dirty="0">
                <a:latin typeface="Avenir"/>
                <a:hlinkClick r:id="rId3"/>
              </a:rPr>
              <a:t>https://aws.amazon.com/blogs/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Networking Documentation: </a:t>
            </a:r>
            <a:r>
              <a:rPr lang="en-US" dirty="0">
                <a:latin typeface="Avenir"/>
                <a:hlinkClick r:id="rId4"/>
              </a:rPr>
              <a:t>https://aws.amazon.com/networking 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Whitepapers: </a:t>
            </a:r>
            <a:r>
              <a:rPr lang="en-US" dirty="0">
                <a:latin typeface="Avenir"/>
                <a:hlinkClick r:id="rId5"/>
              </a:rPr>
              <a:t>https://aws.amazon.com/whitepapers/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Storage Overview: </a:t>
            </a:r>
            <a:r>
              <a:rPr lang="en-US" dirty="0">
                <a:latin typeface="Avenir"/>
                <a:hlinkClick r:id="rId6"/>
              </a:rPr>
              <a:t>https://aws.amazon.com/products/storage/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Database Overview: </a:t>
            </a:r>
            <a:r>
              <a:rPr lang="en-US" dirty="0">
                <a:latin typeface="Avenir"/>
                <a:hlinkClick r:id="rId7"/>
              </a:rPr>
              <a:t>https://aws.amazon.com/products/databases/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IAM Documentation: </a:t>
            </a:r>
            <a:r>
              <a:rPr lang="en-US" dirty="0">
                <a:latin typeface="Avenir"/>
                <a:hlinkClick r:id="rId8"/>
              </a:rPr>
              <a:t>https://aws.amazon.com/iam/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Security Best Practices: </a:t>
            </a:r>
            <a:r>
              <a:rPr lang="en-US" dirty="0">
                <a:latin typeface="Avenir"/>
                <a:hlinkClick r:id="rId5"/>
              </a:rPr>
              <a:t>https://aws.amazon.com/whitepapers/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Monitoring Overview: </a:t>
            </a:r>
            <a:r>
              <a:rPr lang="en-US" dirty="0">
                <a:latin typeface="Avenir"/>
                <a:hlinkClick r:id="rId9"/>
              </a:rPr>
              <a:t>https://aws.amazon.com/monitoring/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Analytics Services: </a:t>
            </a:r>
            <a:r>
              <a:rPr lang="en-US" dirty="0">
                <a:latin typeface="Avenir"/>
                <a:hlinkClick r:id="rId10"/>
              </a:rPr>
              <a:t>https://aws.amazon.com/analytics/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Pricing: </a:t>
            </a:r>
            <a:r>
              <a:rPr lang="en-US" dirty="0">
                <a:latin typeface="Avenir"/>
                <a:hlinkClick r:id="rId11"/>
              </a:rPr>
              <a:t>https://aws.amazon.com/pricing/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Free Tier: </a:t>
            </a:r>
            <a:r>
              <a:rPr lang="en-US" dirty="0">
                <a:latin typeface="Avenir"/>
                <a:hlinkClick r:id="rId12"/>
              </a:rPr>
              <a:t>https://aws.amazon.com/free/</a:t>
            </a:r>
            <a:r>
              <a:rPr lang="en-US" dirty="0">
                <a:latin typeface="Avenir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dirty="0">
                <a:latin typeface="Avenir"/>
              </a:rPr>
              <a:t>AWS Support Plans: </a:t>
            </a:r>
            <a:r>
              <a:rPr lang="en-US" dirty="0">
                <a:latin typeface="Avenir"/>
                <a:hlinkClick r:id="rId13"/>
              </a:rPr>
              <a:t>https://aws.amazon.com/premiumsupport/plans/</a:t>
            </a:r>
            <a:r>
              <a:rPr lang="en-US" dirty="0">
                <a:latin typeface="Avenir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BEB8F4-99CE-85B3-FF0F-CA5D6E064E74}"/>
              </a:ext>
            </a:extLst>
          </p:cNvPr>
          <p:cNvSpPr txBox="1"/>
          <p:nvPr/>
        </p:nvSpPr>
        <p:spPr>
          <a:xfrm>
            <a:off x="775606" y="930176"/>
            <a:ext cx="57852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venir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7074338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532964" y="92429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FE7D54DD-DBB3-DA03-070C-96BDE55AABDC}"/>
              </a:ext>
            </a:extLst>
          </p:cNvPr>
          <p:cNvSpPr txBox="1"/>
          <p:nvPr/>
        </p:nvSpPr>
        <p:spPr>
          <a:xfrm>
            <a:off x="1666875" y="1615885"/>
            <a:ext cx="6505575" cy="278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Amazon Web Services.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Compute in AWS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Global Infrastructure and Networking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Storage and Databases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Security on AWS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Monitoring and Analytics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Pricing on AWS</a:t>
            </a:r>
          </a:p>
        </p:txBody>
      </p:sp>
      <p:sp>
        <p:nvSpPr>
          <p:cNvPr id="3" name="Google Shape;311;p27">
            <a:extLst>
              <a:ext uri="{FF2B5EF4-FFF2-40B4-BE49-F238E27FC236}">
                <a16:creationId xmlns:a16="http://schemas.microsoft.com/office/drawing/2014/main" id="{CD965364-ED57-847B-B4A8-B513F1B036BA}"/>
              </a:ext>
            </a:extLst>
          </p:cNvPr>
          <p:cNvSpPr txBox="1"/>
          <p:nvPr/>
        </p:nvSpPr>
        <p:spPr>
          <a:xfrm>
            <a:off x="1026841" y="161588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2;p27">
            <a:extLst>
              <a:ext uri="{FF2B5EF4-FFF2-40B4-BE49-F238E27FC236}">
                <a16:creationId xmlns:a16="http://schemas.microsoft.com/office/drawing/2014/main" id="{F6770AC1-867D-40E8-614F-DD67341EBCA1}"/>
              </a:ext>
            </a:extLst>
          </p:cNvPr>
          <p:cNvSpPr txBox="1"/>
          <p:nvPr/>
        </p:nvSpPr>
        <p:spPr>
          <a:xfrm>
            <a:off x="1026841" y="196707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13;p27">
            <a:extLst>
              <a:ext uri="{FF2B5EF4-FFF2-40B4-BE49-F238E27FC236}">
                <a16:creationId xmlns:a16="http://schemas.microsoft.com/office/drawing/2014/main" id="{8675B590-B910-FD79-1C8A-766F166F89F4}"/>
              </a:ext>
            </a:extLst>
          </p:cNvPr>
          <p:cNvSpPr txBox="1"/>
          <p:nvPr/>
        </p:nvSpPr>
        <p:spPr>
          <a:xfrm>
            <a:off x="1026841" y="231913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14;p27">
            <a:extLst>
              <a:ext uri="{FF2B5EF4-FFF2-40B4-BE49-F238E27FC236}">
                <a16:creationId xmlns:a16="http://schemas.microsoft.com/office/drawing/2014/main" id="{C7EA53E1-585C-791C-585A-40C129CDA6FE}"/>
              </a:ext>
            </a:extLst>
          </p:cNvPr>
          <p:cNvSpPr txBox="1"/>
          <p:nvPr/>
        </p:nvSpPr>
        <p:spPr>
          <a:xfrm>
            <a:off x="1026841" y="269318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1;p27">
            <a:extLst>
              <a:ext uri="{FF2B5EF4-FFF2-40B4-BE49-F238E27FC236}">
                <a16:creationId xmlns:a16="http://schemas.microsoft.com/office/drawing/2014/main" id="{5E679D96-6CEF-0942-3FED-A915ABF7B7D9}"/>
              </a:ext>
            </a:extLst>
          </p:cNvPr>
          <p:cNvSpPr txBox="1"/>
          <p:nvPr/>
        </p:nvSpPr>
        <p:spPr>
          <a:xfrm>
            <a:off x="1055416" y="306139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2;p27">
            <a:extLst>
              <a:ext uri="{FF2B5EF4-FFF2-40B4-BE49-F238E27FC236}">
                <a16:creationId xmlns:a16="http://schemas.microsoft.com/office/drawing/2014/main" id="{2EC4AEC7-DD82-180D-12D7-EF4B94C8B902}"/>
              </a:ext>
            </a:extLst>
          </p:cNvPr>
          <p:cNvSpPr txBox="1"/>
          <p:nvPr/>
        </p:nvSpPr>
        <p:spPr>
          <a:xfrm>
            <a:off x="1055416" y="34125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3;p27">
            <a:extLst>
              <a:ext uri="{FF2B5EF4-FFF2-40B4-BE49-F238E27FC236}">
                <a16:creationId xmlns:a16="http://schemas.microsoft.com/office/drawing/2014/main" id="{36228027-12EF-1837-D7D6-4BBFDF7083EA}"/>
              </a:ext>
            </a:extLst>
          </p:cNvPr>
          <p:cNvSpPr txBox="1"/>
          <p:nvPr/>
        </p:nvSpPr>
        <p:spPr>
          <a:xfrm>
            <a:off x="1055416" y="377608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07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21287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11;p27">
            <a:extLst>
              <a:ext uri="{FF2B5EF4-FFF2-40B4-BE49-F238E27FC236}">
                <a16:creationId xmlns:a16="http://schemas.microsoft.com/office/drawing/2014/main" id="{0AEED783-A9AA-893B-724F-840341F1949B}"/>
              </a:ext>
            </a:extLst>
          </p:cNvPr>
          <p:cNvSpPr txBox="1"/>
          <p:nvPr/>
        </p:nvSpPr>
        <p:spPr>
          <a:xfrm>
            <a:off x="840269" y="1866953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3601-8229-84D4-6298-F725C0F4B240}"/>
              </a:ext>
            </a:extLst>
          </p:cNvPr>
          <p:cNvSpPr txBox="1"/>
          <p:nvPr/>
        </p:nvSpPr>
        <p:spPr>
          <a:xfrm>
            <a:off x="1577340" y="1865691"/>
            <a:ext cx="5040630" cy="263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Setting up EC2 instances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Optimizing instance types and storage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Managing security groups, key pairs, and SSH access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Introduction to serverless computing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Writing and deploying Lambda functions using Python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Automating ETL processes</a:t>
            </a: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tx1"/>
                </a:solidFill>
                <a:latin typeface="Avenir"/>
              </a:rPr>
              <a:t>Triggers</a:t>
            </a:r>
          </a:p>
        </p:txBody>
      </p:sp>
      <p:sp>
        <p:nvSpPr>
          <p:cNvPr id="5" name="Google Shape;312;p27">
            <a:extLst>
              <a:ext uri="{FF2B5EF4-FFF2-40B4-BE49-F238E27FC236}">
                <a16:creationId xmlns:a16="http://schemas.microsoft.com/office/drawing/2014/main" id="{31A2D079-8785-07AC-A544-4C08880F4609}"/>
              </a:ext>
            </a:extLst>
          </p:cNvPr>
          <p:cNvSpPr txBox="1"/>
          <p:nvPr/>
        </p:nvSpPr>
        <p:spPr>
          <a:xfrm>
            <a:off x="866821" y="222996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13;p27">
            <a:extLst>
              <a:ext uri="{FF2B5EF4-FFF2-40B4-BE49-F238E27FC236}">
                <a16:creationId xmlns:a16="http://schemas.microsoft.com/office/drawing/2014/main" id="{B0899102-9F9E-FC87-9AE1-F9B754B65C21}"/>
              </a:ext>
            </a:extLst>
          </p:cNvPr>
          <p:cNvSpPr txBox="1"/>
          <p:nvPr/>
        </p:nvSpPr>
        <p:spPr>
          <a:xfrm>
            <a:off x="866821" y="258202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4;p27">
            <a:extLst>
              <a:ext uri="{FF2B5EF4-FFF2-40B4-BE49-F238E27FC236}">
                <a16:creationId xmlns:a16="http://schemas.microsoft.com/office/drawing/2014/main" id="{A297AC94-9687-0E20-EB65-C8EE5D8FCF88}"/>
              </a:ext>
            </a:extLst>
          </p:cNvPr>
          <p:cNvSpPr txBox="1"/>
          <p:nvPr/>
        </p:nvSpPr>
        <p:spPr>
          <a:xfrm>
            <a:off x="866821" y="295607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1;p27">
            <a:extLst>
              <a:ext uri="{FF2B5EF4-FFF2-40B4-BE49-F238E27FC236}">
                <a16:creationId xmlns:a16="http://schemas.microsoft.com/office/drawing/2014/main" id="{69FD2C40-7DCC-373A-F92C-148ED9C363D9}"/>
              </a:ext>
            </a:extLst>
          </p:cNvPr>
          <p:cNvSpPr txBox="1"/>
          <p:nvPr/>
        </p:nvSpPr>
        <p:spPr>
          <a:xfrm>
            <a:off x="895396" y="33242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2;p27">
            <a:extLst>
              <a:ext uri="{FF2B5EF4-FFF2-40B4-BE49-F238E27FC236}">
                <a16:creationId xmlns:a16="http://schemas.microsoft.com/office/drawing/2014/main" id="{0EF5A7C6-A22C-E69A-1F6D-B75A697863C6}"/>
              </a:ext>
            </a:extLst>
          </p:cNvPr>
          <p:cNvSpPr txBox="1"/>
          <p:nvPr/>
        </p:nvSpPr>
        <p:spPr>
          <a:xfrm>
            <a:off x="895396" y="367547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13;p27">
            <a:extLst>
              <a:ext uri="{FF2B5EF4-FFF2-40B4-BE49-F238E27FC236}">
                <a16:creationId xmlns:a16="http://schemas.microsoft.com/office/drawing/2014/main" id="{63217CEC-CFAA-8CAE-8B9B-96AD5FFE2CC7}"/>
              </a:ext>
            </a:extLst>
          </p:cNvPr>
          <p:cNvSpPr txBox="1"/>
          <p:nvPr/>
        </p:nvSpPr>
        <p:spPr>
          <a:xfrm>
            <a:off x="895396" y="402754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07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4080</Words>
  <Application>Microsoft Office PowerPoint</Application>
  <PresentationFormat>On-screen Show (16:9)</PresentationFormat>
  <Paragraphs>685</Paragraphs>
  <Slides>98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Avenir</vt:lpstr>
      <vt:lpstr>Calibri</vt:lpstr>
      <vt:lpstr>Courier New</vt:lpstr>
      <vt:lpstr>Proxima Nova</vt:lpstr>
      <vt:lpstr>EB Garamond SemiBold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Nitin Kamble</dc:creator>
  <cp:lastModifiedBy>Nitin Kamble</cp:lastModifiedBy>
  <cp:revision>30</cp:revision>
  <dcterms:modified xsi:type="dcterms:W3CDTF">2025-03-04T06:23:34Z</dcterms:modified>
</cp:coreProperties>
</file>